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5143500" cx="9144000"/>
  <p:notesSz cx="6858000" cy="9144000"/>
  <p:embeddedFontLst>
    <p:embeddedFont>
      <p:font typeface="Raleway"/>
      <p:regular r:id="rId22"/>
      <p:bold r:id="rId23"/>
      <p:italic r:id="rId24"/>
      <p:boldItalic r:id="rId25"/>
    </p:embeddedFont>
    <p:embeddedFont>
      <p:font typeface="Roboto"/>
      <p:regular r:id="rId26"/>
      <p:bold r:id="rId27"/>
      <p:italic r:id="rId28"/>
      <p:boldItalic r:id="rId29"/>
    </p:embeddedFont>
    <p:embeddedFont>
      <p:font typeface="Lato"/>
      <p:regular r:id="rId30"/>
      <p:bold r:id="rId31"/>
      <p:italic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Raleway-regular.fntdata"/><Relationship Id="rId21" Type="http://schemas.openxmlformats.org/officeDocument/2006/relationships/slide" Target="slides/slide16.xml"/><Relationship Id="rId24" Type="http://schemas.openxmlformats.org/officeDocument/2006/relationships/font" Target="fonts/Raleway-italic.fntdata"/><Relationship Id="rId23" Type="http://schemas.openxmlformats.org/officeDocument/2006/relationships/font" Target="fonts/Raleway-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Roboto-regular.fntdata"/><Relationship Id="rId25" Type="http://schemas.openxmlformats.org/officeDocument/2006/relationships/font" Target="fonts/Raleway-boldItalic.fntdata"/><Relationship Id="rId28" Type="http://schemas.openxmlformats.org/officeDocument/2006/relationships/font" Target="fonts/Roboto-italic.fntdata"/><Relationship Id="rId27" Type="http://schemas.openxmlformats.org/officeDocument/2006/relationships/font" Target="fonts/Roboto-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Roboto-bold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Lato-bold.fntdata"/><Relationship Id="rId30" Type="http://schemas.openxmlformats.org/officeDocument/2006/relationships/font" Target="fonts/Lato-regular.fntdata"/><Relationship Id="rId11" Type="http://schemas.openxmlformats.org/officeDocument/2006/relationships/slide" Target="slides/slide6.xml"/><Relationship Id="rId33" Type="http://schemas.openxmlformats.org/officeDocument/2006/relationships/font" Target="fonts/Lato-boldItalic.fntdata"/><Relationship Id="rId10" Type="http://schemas.openxmlformats.org/officeDocument/2006/relationships/slide" Target="slides/slide5.xml"/><Relationship Id="rId32" Type="http://schemas.openxmlformats.org/officeDocument/2006/relationships/font" Target="fonts/Lato-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2e0ba0f978a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2e0ba0f978a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sz="1050">
                <a:solidFill>
                  <a:srgbClr val="444746"/>
                </a:solidFill>
                <a:latin typeface="Roboto"/>
                <a:ea typeface="Roboto"/>
                <a:cs typeface="Roboto"/>
                <a:sym typeface="Roboto"/>
              </a:rPr>
              <a:t>La préservation des espaces naturels, agricoles, forestiers et des continuités écologiques, la</a:t>
            </a:r>
            <a:endParaRPr sz="1050">
              <a:solidFill>
                <a:srgbClr val="444746"/>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fr" sz="1050">
                <a:solidFill>
                  <a:srgbClr val="444746"/>
                </a:solidFill>
                <a:latin typeface="Roboto"/>
                <a:ea typeface="Roboto"/>
                <a:cs typeface="Roboto"/>
                <a:sym typeface="Roboto"/>
              </a:rPr>
              <a:t>modération de la consommation d’espace, la protection des paysages, des ressources en eau et de la biodiversité, la promotion de la qualité de l’air, la préservation des fonciers économiques</a:t>
            </a:r>
            <a:endParaRPr sz="1050">
              <a:solidFill>
                <a:srgbClr val="444746"/>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fr" sz="1050">
                <a:solidFill>
                  <a:srgbClr val="444746"/>
                </a:solidFill>
                <a:latin typeface="Roboto"/>
                <a:ea typeface="Roboto"/>
                <a:cs typeface="Roboto"/>
                <a:sym typeface="Roboto"/>
              </a:rPr>
              <a:t>productifs, la reconquête des logements vacants et la densification de l’habitat au sein de l'enveloppe urbaine, l’adaptation au réchauffement climatique, la renaturation, la sobriété énergétique et l’accélération de la production d'énergies renouvelables, la diminution des</a:t>
            </a:r>
            <a:endParaRPr sz="1050">
              <a:solidFill>
                <a:srgbClr val="444746"/>
              </a:solidFill>
              <a:latin typeface="Roboto"/>
              <a:ea typeface="Roboto"/>
              <a:cs typeface="Roboto"/>
              <a:sym typeface="Roboto"/>
            </a:endParaRPr>
          </a:p>
          <a:p>
            <a:pPr indent="0" lvl="0" marL="0" rtl="0" algn="l">
              <a:spcBef>
                <a:spcPts val="0"/>
              </a:spcBef>
              <a:spcAft>
                <a:spcPts val="0"/>
              </a:spcAft>
              <a:buNone/>
            </a:pPr>
            <a:r>
              <a:rPr lang="fr" sz="1050">
                <a:solidFill>
                  <a:srgbClr val="444746"/>
                </a:solidFill>
                <a:latin typeface="Roboto"/>
                <a:ea typeface="Roboto"/>
                <a:cs typeface="Roboto"/>
                <a:sym typeface="Roboto"/>
              </a:rPr>
              <a:t>déplacements motorisés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2e0ba0f978a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2e0ba0f978a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sz="1050">
                <a:solidFill>
                  <a:srgbClr val="444746"/>
                </a:solidFill>
                <a:latin typeface="Roboto"/>
                <a:ea typeface="Roboto"/>
                <a:cs typeface="Roboto"/>
                <a:sym typeface="Roboto"/>
              </a:rPr>
              <a:t>La préservation des espaces naturels, agricoles, forestiers et des continuités écologiques, la</a:t>
            </a:r>
            <a:endParaRPr sz="1050">
              <a:solidFill>
                <a:srgbClr val="444746"/>
              </a:solidFill>
              <a:latin typeface="Roboto"/>
              <a:ea typeface="Roboto"/>
              <a:cs typeface="Roboto"/>
              <a:sym typeface="Roboto"/>
            </a:endParaRPr>
          </a:p>
          <a:p>
            <a:pPr indent="0" lvl="0" marL="0" rtl="0" algn="l">
              <a:spcBef>
                <a:spcPts val="0"/>
              </a:spcBef>
              <a:spcAft>
                <a:spcPts val="0"/>
              </a:spcAft>
              <a:buNone/>
            </a:pPr>
            <a:r>
              <a:rPr lang="fr" sz="1050">
                <a:solidFill>
                  <a:srgbClr val="444746"/>
                </a:solidFill>
                <a:latin typeface="Roboto"/>
                <a:ea typeface="Roboto"/>
                <a:cs typeface="Roboto"/>
                <a:sym typeface="Roboto"/>
              </a:rPr>
              <a:t>modération de la consommation d’espace, la protection des paysages, des ressources en eau et de la biodiversité, la promotion de la qualité de l’air, la préservation des fonciers économiques</a:t>
            </a:r>
            <a:endParaRPr sz="1050">
              <a:solidFill>
                <a:srgbClr val="444746"/>
              </a:solidFill>
              <a:latin typeface="Roboto"/>
              <a:ea typeface="Roboto"/>
              <a:cs typeface="Roboto"/>
              <a:sym typeface="Roboto"/>
            </a:endParaRPr>
          </a:p>
          <a:p>
            <a:pPr indent="0" lvl="0" marL="0" rtl="0" algn="l">
              <a:spcBef>
                <a:spcPts val="0"/>
              </a:spcBef>
              <a:spcAft>
                <a:spcPts val="0"/>
              </a:spcAft>
              <a:buNone/>
            </a:pPr>
            <a:r>
              <a:rPr lang="fr" sz="1050">
                <a:solidFill>
                  <a:srgbClr val="444746"/>
                </a:solidFill>
                <a:latin typeface="Roboto"/>
                <a:ea typeface="Roboto"/>
                <a:cs typeface="Roboto"/>
                <a:sym typeface="Roboto"/>
              </a:rPr>
              <a:t>productifs, la reconquête des logements vacants et la densification de l’habitat au sein de l'enveloppe urbaine, l’adaptation au réchauffement climatique, la renaturation, la sobriété énergétique et l’accélération de la production d'énergies renouvelables, la diminution des</a:t>
            </a:r>
            <a:endParaRPr sz="1050">
              <a:solidFill>
                <a:srgbClr val="444746"/>
              </a:solidFill>
              <a:latin typeface="Roboto"/>
              <a:ea typeface="Roboto"/>
              <a:cs typeface="Roboto"/>
              <a:sym typeface="Roboto"/>
            </a:endParaRPr>
          </a:p>
          <a:p>
            <a:pPr indent="0" lvl="0" marL="0" rtl="0" algn="l">
              <a:spcBef>
                <a:spcPts val="0"/>
              </a:spcBef>
              <a:spcAft>
                <a:spcPts val="0"/>
              </a:spcAft>
              <a:buNone/>
            </a:pPr>
            <a:r>
              <a:rPr lang="fr" sz="1050">
                <a:solidFill>
                  <a:srgbClr val="444746"/>
                </a:solidFill>
                <a:latin typeface="Roboto"/>
                <a:ea typeface="Roboto"/>
                <a:cs typeface="Roboto"/>
                <a:sym typeface="Roboto"/>
              </a:rPr>
              <a:t>déplacements motorisés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1f88252dc4_0_3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1f88252dc4_0_3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1f88252dc4_0_6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1f88252dc4_0_6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2e0ba0f978a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2e0ba0f978a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2e0ba0f978a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2e0ba0f978a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1f88252dc4_0_15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1f88252dc4_0_15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1f88252dc4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1f88252dc4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1f88252dc4_0_2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1f88252dc4_0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1f88252dc4_0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1f88252dc4_0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2e0ba0f978a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2e0ba0f978a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1f88252dc4_0_2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1f88252dc4_0_2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1f88252dc4_0_10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1f88252dc4_0_10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Grenelle I : </a:t>
            </a:r>
            <a:r>
              <a:rPr lang="fr"/>
              <a:t>réchauffement</a:t>
            </a:r>
            <a:r>
              <a:rPr lang="fr"/>
              <a:t> climatique</a:t>
            </a:r>
            <a:endParaRPr/>
          </a:p>
          <a:p>
            <a:pPr indent="0" lvl="0" marL="0" rtl="0" algn="l">
              <a:spcBef>
                <a:spcPts val="0"/>
              </a:spcBef>
              <a:spcAft>
                <a:spcPts val="0"/>
              </a:spcAft>
              <a:buNone/>
            </a:pPr>
            <a:r>
              <a:rPr lang="fr"/>
              <a:t>ALUR : accès au logement et urbanisme rénové</a:t>
            </a:r>
            <a:endParaRPr/>
          </a:p>
          <a:p>
            <a:pPr indent="0" lvl="0" marL="0" rtl="0" algn="l">
              <a:spcBef>
                <a:spcPts val="0"/>
              </a:spcBef>
              <a:spcAft>
                <a:spcPts val="0"/>
              </a:spcAft>
              <a:buNone/>
            </a:pPr>
            <a:r>
              <a:rPr lang="fr"/>
              <a:t>Climat et résilience : lutte contre le dérèglement climatique et le renforcement de la résilience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2e0ba0f978a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2e0ba0f978a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2e0ba0f978a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2e0ba0f978a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2.xml"/><Relationship Id="rId3" Type="http://schemas.openxmlformats.org/officeDocument/2006/relationships/slide" Target="/ppt/slides/slide2.xml"/><Relationship Id="rId4" Type="http://schemas.openxmlformats.org/officeDocument/2006/relationships/slide" Target="/ppt/slides/slide2.xml"/><Relationship Id="rId5" Type="http://schemas.openxmlformats.org/officeDocument/2006/relationships/slide" Target="/ppt/slides/slide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2.xml"/><Relationship Id="rId3" Type="http://schemas.openxmlformats.org/officeDocument/2006/relationships/slide" Target="/ppt/slides/slide2.xml"/><Relationship Id="rId4" Type="http://schemas.openxmlformats.org/officeDocument/2006/relationships/slide" Target="/ppt/slides/slide2.xml"/><Relationship Id="rId5" Type="http://schemas.openxmlformats.org/officeDocument/2006/relationships/slide" Target="/ppt/slides/slide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2.xml"/><Relationship Id="rId3" Type="http://schemas.openxmlformats.org/officeDocument/2006/relationships/slide" Target="/ppt/slides/slide2.xml"/><Relationship Id="rId4" Type="http://schemas.openxmlformats.org/officeDocument/2006/relationships/slide" Target="/ppt/slides/slide2.xml"/><Relationship Id="rId5" Type="http://schemas.openxmlformats.org/officeDocument/2006/relationships/slide" Target="/ppt/slides/slide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2.xml"/><Relationship Id="rId3" Type="http://schemas.openxmlformats.org/officeDocument/2006/relationships/slide" Target="/ppt/slides/slide2.xml"/><Relationship Id="rId4" Type="http://schemas.openxmlformats.org/officeDocument/2006/relationships/slide" Target="/ppt/slides/slide2.xml"/><Relationship Id="rId5" Type="http://schemas.openxmlformats.org/officeDocument/2006/relationships/slide" Target="/ppt/slides/slide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2.xml"/><Relationship Id="rId3" Type="http://schemas.openxmlformats.org/officeDocument/2006/relationships/slide" Target="/ppt/slides/slide2.xml"/><Relationship Id="rId4" Type="http://schemas.openxmlformats.org/officeDocument/2006/relationships/slide" Target="/ppt/slides/slide2.xml"/><Relationship Id="rId5" Type="http://schemas.openxmlformats.org/officeDocument/2006/relationships/slide" Target="/ppt/slides/slide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2.xml"/><Relationship Id="rId3" Type="http://schemas.openxmlformats.org/officeDocument/2006/relationships/slide" Target="/ppt/slides/slide2.xml"/><Relationship Id="rId4" Type="http://schemas.openxmlformats.org/officeDocument/2006/relationships/slide" Target="/ppt/slides/slide2.xml"/><Relationship Id="rId5" Type="http://schemas.openxmlformats.org/officeDocument/2006/relationships/slide" Target="/ppt/slides/slide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slide" Target="/ppt/slides/slide2.xml"/><Relationship Id="rId4" Type="http://schemas.openxmlformats.org/officeDocument/2006/relationships/slide" Target="/ppt/slides/slide2.xml"/><Relationship Id="rId5" Type="http://schemas.openxmlformats.org/officeDocument/2006/relationships/slide" Target="/ppt/slides/slide2.xml"/><Relationship Id="rId6" Type="http://schemas.openxmlformats.org/officeDocument/2006/relationships/slide" Target="/ppt/slides/slide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2.xml"/><Relationship Id="rId3" Type="http://schemas.openxmlformats.org/officeDocument/2006/relationships/slide" Target="/ppt/slides/slide2.xml"/><Relationship Id="rId4" Type="http://schemas.openxmlformats.org/officeDocument/2006/relationships/slide" Target="/ppt/slides/slide2.xml"/><Relationship Id="rId5" Type="http://schemas.openxmlformats.org/officeDocument/2006/relationships/slide" Target="/ppt/slides/slide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2.xml"/><Relationship Id="rId3" Type="http://schemas.openxmlformats.org/officeDocument/2006/relationships/slide" Target="/ppt/slides/slide2.xml"/><Relationship Id="rId4" Type="http://schemas.openxmlformats.org/officeDocument/2006/relationships/slide" Target="/ppt/slides/slide2.xml"/><Relationship Id="rId5" Type="http://schemas.openxmlformats.org/officeDocument/2006/relationships/slide" Target="/ppt/slides/slide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2.xml"/><Relationship Id="rId3" Type="http://schemas.openxmlformats.org/officeDocument/2006/relationships/slide" Target="/ppt/slides/slide2.xml"/><Relationship Id="rId4" Type="http://schemas.openxmlformats.org/officeDocument/2006/relationships/slide" Target="/ppt/slides/slide2.xml"/><Relationship Id="rId5" Type="http://schemas.openxmlformats.org/officeDocument/2006/relationships/slide" Target="/ppt/slides/slide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slide" Target="/ppt/slides/slide2.xml"/><Relationship Id="rId4" Type="http://schemas.openxmlformats.org/officeDocument/2006/relationships/slide" Target="/ppt/slides/slide2.xml"/><Relationship Id="rId5" Type="http://schemas.openxmlformats.org/officeDocument/2006/relationships/slide" Target="/ppt/slides/slide2.xml"/><Relationship Id="rId6" Type="http://schemas.openxmlformats.org/officeDocument/2006/relationships/slide" Target="/ppt/slides/slide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2.xml"/><Relationship Id="rId3" Type="http://schemas.openxmlformats.org/officeDocument/2006/relationships/slide" Target="/ppt/slides/slide2.xml"/><Relationship Id="rId4" Type="http://schemas.openxmlformats.org/officeDocument/2006/relationships/slide" Target="/ppt/slides/slide2.xml"/><Relationship Id="rId5" Type="http://schemas.openxmlformats.org/officeDocument/2006/relationships/slide" Target="/ppt/slides/slide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2.xml"/><Relationship Id="rId3" Type="http://schemas.openxmlformats.org/officeDocument/2006/relationships/slide" Target="/ppt/slides/slide2.xml"/><Relationship Id="rId4" Type="http://schemas.openxmlformats.org/officeDocument/2006/relationships/slide" Target="/ppt/slides/slide2.xml"/><Relationship Id="rId5" Type="http://schemas.openxmlformats.org/officeDocument/2006/relationships/slide" Target="/ppt/slides/slide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2.xml"/><Relationship Id="rId3" Type="http://schemas.openxmlformats.org/officeDocument/2006/relationships/slide" Target="/ppt/slides/slide2.xml"/><Relationship Id="rId4" Type="http://schemas.openxmlformats.org/officeDocument/2006/relationships/slide" Target="/ppt/slides/slide2.xml"/><Relationship Id="rId5" Type="http://schemas.openxmlformats.org/officeDocument/2006/relationships/slide" Target="/ppt/slides/slide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9" name="Shape 9"/>
        <p:cNvGrpSpPr/>
        <p:nvPr/>
      </p:nvGrpSpPr>
      <p:grpSpPr>
        <a:xfrm>
          <a:off x="0" y="0"/>
          <a:ext cx="0" cy="0"/>
          <a:chOff x="0" y="0"/>
          <a:chExt cx="0" cy="0"/>
        </a:xfrm>
      </p:grpSpPr>
      <p:pic>
        <p:nvPicPr>
          <p:cNvPr descr="shutterstock_429987889_edited.jpg" id="10" name="Google Shape;10;p2"/>
          <p:cNvPicPr preferRelativeResize="0"/>
          <p:nvPr/>
        </p:nvPicPr>
        <p:blipFill rotWithShape="1">
          <a:blip r:embed="rId2">
            <a:alphaModFix/>
          </a:blip>
          <a:srcRect b="23591" l="0" r="0" t="21799"/>
          <a:stretch/>
        </p:blipFill>
        <p:spPr>
          <a:xfrm>
            <a:off x="0" y="487825"/>
            <a:ext cx="9144000" cy="4655676"/>
          </a:xfrm>
          <a:prstGeom prst="rect">
            <a:avLst/>
          </a:prstGeom>
          <a:noFill/>
          <a:ln>
            <a:noFill/>
          </a:ln>
        </p:spPr>
      </p:pic>
      <p:sp>
        <p:nvSpPr>
          <p:cNvPr id="11" name="Google Shape;11;p2"/>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 name="Google Shape;12;p2"/>
          <p:cNvGrpSpPr/>
          <p:nvPr/>
        </p:nvGrpSpPr>
        <p:grpSpPr>
          <a:xfrm>
            <a:off x="830392" y="1191256"/>
            <a:ext cx="745763" cy="45826"/>
            <a:chOff x="4580561" y="2589004"/>
            <a:chExt cx="1064464" cy="25200"/>
          </a:xfrm>
        </p:grpSpPr>
        <p:sp>
          <p:nvSpPr>
            <p:cNvPr id="13" name="Google Shape;13;p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 name="Google Shape;15;p2"/>
          <p:cNvSpPr txBox="1"/>
          <p:nvPr>
            <p:ph type="ctrTitle"/>
          </p:nvPr>
        </p:nvSpPr>
        <p:spPr>
          <a:xfrm>
            <a:off x="729450" y="1322450"/>
            <a:ext cx="7688100" cy="16647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4200"/>
              <a:buNone/>
              <a:defRPr sz="4200">
                <a:solidFill>
                  <a:schemeClr val="dk2"/>
                </a:solidFill>
              </a:defRPr>
            </a:lvl1pPr>
            <a:lvl2pPr lvl="1">
              <a:spcBef>
                <a:spcPts val="0"/>
              </a:spcBef>
              <a:spcAft>
                <a:spcPts val="0"/>
              </a:spcAft>
              <a:buClr>
                <a:schemeClr val="dk2"/>
              </a:buClr>
              <a:buSzPts val="4200"/>
              <a:buNone/>
              <a:defRPr sz="4200">
                <a:solidFill>
                  <a:schemeClr val="dk2"/>
                </a:solidFill>
              </a:defRPr>
            </a:lvl2pPr>
            <a:lvl3pPr lvl="2">
              <a:spcBef>
                <a:spcPts val="0"/>
              </a:spcBef>
              <a:spcAft>
                <a:spcPts val="0"/>
              </a:spcAft>
              <a:buClr>
                <a:schemeClr val="dk2"/>
              </a:buClr>
              <a:buSzPts val="4200"/>
              <a:buNone/>
              <a:defRPr sz="4200">
                <a:solidFill>
                  <a:schemeClr val="dk2"/>
                </a:solidFill>
              </a:defRPr>
            </a:lvl3pPr>
            <a:lvl4pPr lvl="3">
              <a:spcBef>
                <a:spcPts val="0"/>
              </a:spcBef>
              <a:spcAft>
                <a:spcPts val="0"/>
              </a:spcAft>
              <a:buClr>
                <a:schemeClr val="dk2"/>
              </a:buClr>
              <a:buSzPts val="4200"/>
              <a:buNone/>
              <a:defRPr sz="4200">
                <a:solidFill>
                  <a:schemeClr val="dk2"/>
                </a:solidFill>
              </a:defRPr>
            </a:lvl4pPr>
            <a:lvl5pPr lvl="4">
              <a:spcBef>
                <a:spcPts val="0"/>
              </a:spcBef>
              <a:spcAft>
                <a:spcPts val="0"/>
              </a:spcAft>
              <a:buClr>
                <a:schemeClr val="dk2"/>
              </a:buClr>
              <a:buSzPts val="4200"/>
              <a:buNone/>
              <a:defRPr sz="4200">
                <a:solidFill>
                  <a:schemeClr val="dk2"/>
                </a:solidFill>
              </a:defRPr>
            </a:lvl5pPr>
            <a:lvl6pPr lvl="5">
              <a:spcBef>
                <a:spcPts val="0"/>
              </a:spcBef>
              <a:spcAft>
                <a:spcPts val="0"/>
              </a:spcAft>
              <a:buClr>
                <a:schemeClr val="dk2"/>
              </a:buClr>
              <a:buSzPts val="4200"/>
              <a:buNone/>
              <a:defRPr sz="4200">
                <a:solidFill>
                  <a:schemeClr val="dk2"/>
                </a:solidFill>
              </a:defRPr>
            </a:lvl6pPr>
            <a:lvl7pPr lvl="6">
              <a:spcBef>
                <a:spcPts val="0"/>
              </a:spcBef>
              <a:spcAft>
                <a:spcPts val="0"/>
              </a:spcAft>
              <a:buClr>
                <a:schemeClr val="dk2"/>
              </a:buClr>
              <a:buSzPts val="4200"/>
              <a:buNone/>
              <a:defRPr sz="4200">
                <a:solidFill>
                  <a:schemeClr val="dk2"/>
                </a:solidFill>
              </a:defRPr>
            </a:lvl7pPr>
            <a:lvl8pPr lvl="7">
              <a:spcBef>
                <a:spcPts val="0"/>
              </a:spcBef>
              <a:spcAft>
                <a:spcPts val="0"/>
              </a:spcAft>
              <a:buClr>
                <a:schemeClr val="dk2"/>
              </a:buClr>
              <a:buSzPts val="4200"/>
              <a:buNone/>
              <a:defRPr sz="4200">
                <a:solidFill>
                  <a:schemeClr val="dk2"/>
                </a:solidFill>
              </a:defRPr>
            </a:lvl8pPr>
            <a:lvl9pPr lvl="8">
              <a:spcBef>
                <a:spcPts val="0"/>
              </a:spcBef>
              <a:spcAft>
                <a:spcPts val="0"/>
              </a:spcAft>
              <a:buClr>
                <a:schemeClr val="dk2"/>
              </a:buClr>
              <a:buSzPts val="4200"/>
              <a:buNone/>
              <a:defRPr sz="4200">
                <a:solidFill>
                  <a:schemeClr val="dk2"/>
                </a:solidFill>
              </a:defRPr>
            </a:lvl9pPr>
          </a:lstStyle>
          <a:p/>
        </p:txBody>
      </p:sp>
      <p:sp>
        <p:nvSpPr>
          <p:cNvPr id="16" name="Google Shape;16;p2"/>
          <p:cNvSpPr txBox="1"/>
          <p:nvPr>
            <p:ph idx="1" type="subTitle"/>
          </p:nvPr>
        </p:nvSpPr>
        <p:spPr>
          <a:xfrm>
            <a:off x="729627" y="3172900"/>
            <a:ext cx="7688100" cy="541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7" name="Google Shape;17;p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
        <p:nvSpPr>
          <p:cNvPr id="18" name="Google Shape;18;p2"/>
          <p:cNvSpPr txBox="1"/>
          <p:nvPr/>
        </p:nvSpPr>
        <p:spPr>
          <a:xfrm>
            <a:off x="226550" y="78500"/>
            <a:ext cx="998100" cy="32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600">
                <a:latin typeface="Raleway"/>
                <a:ea typeface="Raleway"/>
                <a:cs typeface="Raleway"/>
                <a:sym typeface="Raleway"/>
              </a:rPr>
              <a:t>31 mai 2024</a:t>
            </a:r>
            <a:endParaRPr b="1" sz="600">
              <a:latin typeface="Raleway"/>
              <a:ea typeface="Raleway"/>
              <a:cs typeface="Raleway"/>
              <a:sym typeface="Raleway"/>
            </a:endParaRPr>
          </a:p>
        </p:txBody>
      </p:sp>
      <p:sp>
        <p:nvSpPr>
          <p:cNvPr id="19" name="Google Shape;19;p2"/>
          <p:cNvSpPr txBox="1"/>
          <p:nvPr/>
        </p:nvSpPr>
        <p:spPr>
          <a:xfrm>
            <a:off x="1301557" y="82950"/>
            <a:ext cx="3940200" cy="32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600">
                <a:solidFill>
                  <a:schemeClr val="dk2"/>
                </a:solidFill>
                <a:latin typeface="Raleway"/>
                <a:ea typeface="Raleway"/>
                <a:cs typeface="Raleway"/>
                <a:sym typeface="Raleway"/>
              </a:rPr>
              <a:t>“Un urbanisme pour tous” Rencontres régionales de Patrimoine &amp; Environnement</a:t>
            </a:r>
            <a:endParaRPr sz="600">
              <a:solidFill>
                <a:schemeClr val="dk2"/>
              </a:solidFill>
              <a:latin typeface="Raleway"/>
              <a:ea typeface="Raleway"/>
              <a:cs typeface="Raleway"/>
              <a:sym typeface="Raleway"/>
            </a:endParaRPr>
          </a:p>
        </p:txBody>
      </p:sp>
      <p:sp>
        <p:nvSpPr>
          <p:cNvPr id="20" name="Google Shape;20;p2"/>
          <p:cNvSpPr txBox="1"/>
          <p:nvPr/>
        </p:nvSpPr>
        <p:spPr>
          <a:xfrm>
            <a:off x="6730354" y="78500"/>
            <a:ext cx="2189400" cy="321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fr" sz="600">
                <a:latin typeface="Raleway"/>
                <a:ea typeface="Raleway"/>
                <a:cs typeface="Raleway"/>
                <a:sym typeface="Raleway"/>
              </a:rPr>
              <a:t>Luc Jolivel, chef de projet PVD</a:t>
            </a:r>
            <a:endParaRPr b="1" sz="600">
              <a:latin typeface="Raleway"/>
              <a:ea typeface="Raleway"/>
              <a:cs typeface="Raleway"/>
              <a:sym typeface="Raleway"/>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109" name="Shape 109"/>
        <p:cNvGrpSpPr/>
        <p:nvPr/>
      </p:nvGrpSpPr>
      <p:grpSpPr>
        <a:xfrm>
          <a:off x="0" y="0"/>
          <a:ext cx="0" cy="0"/>
          <a:chOff x="0" y="0"/>
          <a:chExt cx="0" cy="0"/>
        </a:xfrm>
      </p:grpSpPr>
      <p:grpSp>
        <p:nvGrpSpPr>
          <p:cNvPr id="110" name="Google Shape;110;p11"/>
          <p:cNvGrpSpPr/>
          <p:nvPr/>
        </p:nvGrpSpPr>
        <p:grpSpPr>
          <a:xfrm>
            <a:off x="830392" y="4169130"/>
            <a:ext cx="745763" cy="45826"/>
            <a:chOff x="4580561" y="2589004"/>
            <a:chExt cx="1064464" cy="25200"/>
          </a:xfrm>
        </p:grpSpPr>
        <p:sp>
          <p:nvSpPr>
            <p:cNvPr id="111" name="Google Shape;111;p11"/>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1"/>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3" name="Google Shape;113;p11"/>
          <p:cNvSpPr txBox="1"/>
          <p:nvPr>
            <p:ph type="title"/>
          </p:nvPr>
        </p:nvSpPr>
        <p:spPr>
          <a:xfrm>
            <a:off x="729450" y="864300"/>
            <a:ext cx="7021200" cy="29850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114" name="Google Shape;114;p11"/>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fr"/>
              <a:t>‹#›</a:t>
            </a:fld>
            <a:endParaRPr/>
          </a:p>
        </p:txBody>
      </p:sp>
      <p:sp>
        <p:nvSpPr>
          <p:cNvPr id="115" name="Google Shape;115;p11">
            <a:hlinkClick action="ppaction://hlinksldjump" r:id="rId2"/>
          </p:cNvPr>
          <p:cNvSpPr/>
          <p:nvPr/>
        </p:nvSpPr>
        <p:spPr>
          <a:xfrm>
            <a:off x="8280450" y="0"/>
            <a:ext cx="863400" cy="454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6" name="Google Shape;116;p11">
            <a:hlinkClick action="ppaction://hlinksldjump" r:id="rId3"/>
          </p:cNvPr>
          <p:cNvCxnSpPr/>
          <p:nvPr/>
        </p:nvCxnSpPr>
        <p:spPr>
          <a:xfrm>
            <a:off x="8598817" y="216350"/>
            <a:ext cx="216300" cy="0"/>
          </a:xfrm>
          <a:prstGeom prst="straightConnector1">
            <a:avLst/>
          </a:prstGeom>
          <a:noFill/>
          <a:ln cap="flat" cmpd="sng" w="9525">
            <a:solidFill>
              <a:schemeClr val="lt2"/>
            </a:solidFill>
            <a:prstDash val="solid"/>
            <a:round/>
            <a:headEnd len="med" w="med" type="none"/>
            <a:tailEnd len="med" w="med" type="none"/>
          </a:ln>
        </p:spPr>
      </p:cxnSp>
      <p:cxnSp>
        <p:nvCxnSpPr>
          <p:cNvPr id="117" name="Google Shape;117;p11">
            <a:hlinkClick action="ppaction://hlinksldjump" r:id="rId4"/>
          </p:cNvPr>
          <p:cNvCxnSpPr/>
          <p:nvPr/>
        </p:nvCxnSpPr>
        <p:spPr>
          <a:xfrm>
            <a:off x="8598817" y="250138"/>
            <a:ext cx="216300" cy="0"/>
          </a:xfrm>
          <a:prstGeom prst="straightConnector1">
            <a:avLst/>
          </a:prstGeom>
          <a:noFill/>
          <a:ln cap="flat" cmpd="sng" w="9525">
            <a:solidFill>
              <a:schemeClr val="lt2"/>
            </a:solidFill>
            <a:prstDash val="solid"/>
            <a:round/>
            <a:headEnd len="med" w="med" type="none"/>
            <a:tailEnd len="med" w="med" type="none"/>
          </a:ln>
        </p:spPr>
      </p:cxnSp>
      <p:cxnSp>
        <p:nvCxnSpPr>
          <p:cNvPr id="118" name="Google Shape;118;p11">
            <a:hlinkClick action="ppaction://hlinksldjump" r:id="rId5"/>
          </p:cNvPr>
          <p:cNvCxnSpPr/>
          <p:nvPr/>
        </p:nvCxnSpPr>
        <p:spPr>
          <a:xfrm>
            <a:off x="8598817" y="283925"/>
            <a:ext cx="216300" cy="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19" name="Shape 119"/>
        <p:cNvGrpSpPr/>
        <p:nvPr/>
      </p:nvGrpSpPr>
      <p:grpSpPr>
        <a:xfrm>
          <a:off x="0" y="0"/>
          <a:ext cx="0" cy="0"/>
          <a:chOff x="0" y="0"/>
          <a:chExt cx="0" cy="0"/>
        </a:xfrm>
      </p:grpSpPr>
      <p:sp>
        <p:nvSpPr>
          <p:cNvPr id="120" name="Google Shape;120;p12"/>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1" name="Google Shape;121;p12"/>
          <p:cNvGrpSpPr/>
          <p:nvPr/>
        </p:nvGrpSpPr>
        <p:grpSpPr>
          <a:xfrm>
            <a:off x="830392" y="1191256"/>
            <a:ext cx="745763" cy="45826"/>
            <a:chOff x="4580561" y="2589004"/>
            <a:chExt cx="1064464" cy="25200"/>
          </a:xfrm>
        </p:grpSpPr>
        <p:sp>
          <p:nvSpPr>
            <p:cNvPr id="122" name="Google Shape;122;p1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4" name="Google Shape;124;p12"/>
          <p:cNvSpPr txBox="1"/>
          <p:nvPr>
            <p:ph type="title"/>
          </p:nvPr>
        </p:nvSpPr>
        <p:spPr>
          <a:xfrm>
            <a:off x="730000" y="1318650"/>
            <a:ext cx="3300900" cy="16872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125" name="Google Shape;125;p12"/>
          <p:cNvSpPr txBox="1"/>
          <p:nvPr>
            <p:ph idx="1" type="subTitle"/>
          </p:nvPr>
        </p:nvSpPr>
        <p:spPr>
          <a:xfrm>
            <a:off x="724950" y="3161525"/>
            <a:ext cx="3300900" cy="7590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26" name="Google Shape;126;p12"/>
          <p:cNvSpPr txBox="1"/>
          <p:nvPr>
            <p:ph idx="2" type="body"/>
          </p:nvPr>
        </p:nvSpPr>
        <p:spPr>
          <a:xfrm>
            <a:off x="5174225" y="1352625"/>
            <a:ext cx="3374400" cy="30255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127" name="Google Shape;127;p1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
        <p:nvSpPr>
          <p:cNvPr id="128" name="Google Shape;128;p12">
            <a:hlinkClick action="ppaction://hlinksldjump" r:id="rId2"/>
          </p:cNvPr>
          <p:cNvSpPr/>
          <p:nvPr/>
        </p:nvSpPr>
        <p:spPr>
          <a:xfrm>
            <a:off x="8280450" y="0"/>
            <a:ext cx="863400" cy="454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9" name="Google Shape;129;p12">
            <a:hlinkClick action="ppaction://hlinksldjump" r:id="rId3"/>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30" name="Google Shape;130;p12">
            <a:hlinkClick action="ppaction://hlinksldjump" r:id="rId4"/>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31" name="Google Shape;131;p12">
            <a:hlinkClick action="ppaction://hlinksldjump" r:id="rId5"/>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32" name="Shape 132"/>
        <p:cNvGrpSpPr/>
        <p:nvPr/>
      </p:nvGrpSpPr>
      <p:grpSpPr>
        <a:xfrm>
          <a:off x="0" y="0"/>
          <a:ext cx="0" cy="0"/>
          <a:chOff x="0" y="0"/>
          <a:chExt cx="0" cy="0"/>
        </a:xfrm>
      </p:grpSpPr>
      <p:sp>
        <p:nvSpPr>
          <p:cNvPr id="133" name="Google Shape;133;p13"/>
          <p:cNvSpPr txBox="1"/>
          <p:nvPr>
            <p:ph idx="1" type="body"/>
          </p:nvPr>
        </p:nvSpPr>
        <p:spPr>
          <a:xfrm>
            <a:off x="724950" y="4372551"/>
            <a:ext cx="7697400" cy="4605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300"/>
              <a:buNone/>
              <a:defRPr/>
            </a:lvl1pPr>
          </a:lstStyle>
          <a:p/>
        </p:txBody>
      </p:sp>
      <p:sp>
        <p:nvSpPr>
          <p:cNvPr id="134" name="Google Shape;134;p13"/>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
        <p:nvSpPr>
          <p:cNvPr id="135" name="Google Shape;135;p13">
            <a:hlinkClick action="ppaction://hlinksldjump" r:id="rId2"/>
          </p:cNvPr>
          <p:cNvSpPr/>
          <p:nvPr/>
        </p:nvSpPr>
        <p:spPr>
          <a:xfrm>
            <a:off x="8280450" y="0"/>
            <a:ext cx="863400" cy="454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36" name="Google Shape;136;p13">
            <a:hlinkClick action="ppaction://hlinksldjump" r:id="rId3"/>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37" name="Google Shape;137;p13">
            <a:hlinkClick action="ppaction://hlinksldjump" r:id="rId4"/>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38" name="Google Shape;138;p13">
            <a:hlinkClick action="ppaction://hlinksldjump" r:id="rId5"/>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139" name="Shape 139"/>
        <p:cNvGrpSpPr/>
        <p:nvPr/>
      </p:nvGrpSpPr>
      <p:grpSpPr>
        <a:xfrm>
          <a:off x="0" y="0"/>
          <a:ext cx="0" cy="0"/>
          <a:chOff x="0" y="0"/>
          <a:chExt cx="0" cy="0"/>
        </a:xfrm>
      </p:grpSpPr>
      <p:grpSp>
        <p:nvGrpSpPr>
          <p:cNvPr id="140" name="Google Shape;140;p14"/>
          <p:cNvGrpSpPr/>
          <p:nvPr/>
        </p:nvGrpSpPr>
        <p:grpSpPr>
          <a:xfrm>
            <a:off x="830392" y="4169130"/>
            <a:ext cx="745763" cy="45826"/>
            <a:chOff x="4580561" y="2589004"/>
            <a:chExt cx="1064464" cy="25200"/>
          </a:xfrm>
        </p:grpSpPr>
        <p:sp>
          <p:nvSpPr>
            <p:cNvPr id="141" name="Google Shape;141;p14"/>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4"/>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3" name="Google Shape;143;p14"/>
          <p:cNvSpPr txBox="1"/>
          <p:nvPr>
            <p:ph hasCustomPrompt="1" type="title"/>
          </p:nvPr>
        </p:nvSpPr>
        <p:spPr>
          <a:xfrm>
            <a:off x="729450" y="733950"/>
            <a:ext cx="7688400" cy="12447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144" name="Google Shape;144;p14"/>
          <p:cNvSpPr txBox="1"/>
          <p:nvPr>
            <p:ph idx="1" type="body"/>
          </p:nvPr>
        </p:nvSpPr>
        <p:spPr>
          <a:xfrm>
            <a:off x="729450" y="2272888"/>
            <a:ext cx="7688400" cy="15804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chemeClr val="lt1"/>
              </a:buClr>
              <a:buSzPts val="1300"/>
              <a:buChar char="●"/>
              <a:defRPr>
                <a:solidFill>
                  <a:schemeClr val="lt1"/>
                </a:solidFill>
              </a:defRPr>
            </a:lvl1pPr>
            <a:lvl2pPr indent="-298450" lvl="1" marL="914400">
              <a:spcBef>
                <a:spcPts val="1600"/>
              </a:spcBef>
              <a:spcAft>
                <a:spcPts val="0"/>
              </a:spcAft>
              <a:buClr>
                <a:schemeClr val="lt1"/>
              </a:buClr>
              <a:buSzPts val="1100"/>
              <a:buChar char="○"/>
              <a:defRPr>
                <a:solidFill>
                  <a:schemeClr val="lt1"/>
                </a:solidFill>
              </a:defRPr>
            </a:lvl2pPr>
            <a:lvl3pPr indent="-298450" lvl="2" marL="1371600">
              <a:spcBef>
                <a:spcPts val="1600"/>
              </a:spcBef>
              <a:spcAft>
                <a:spcPts val="0"/>
              </a:spcAft>
              <a:buClr>
                <a:schemeClr val="lt1"/>
              </a:buClr>
              <a:buSzPts val="1100"/>
              <a:buChar char="■"/>
              <a:defRPr>
                <a:solidFill>
                  <a:schemeClr val="lt1"/>
                </a:solidFill>
              </a:defRPr>
            </a:lvl3pPr>
            <a:lvl4pPr indent="-298450" lvl="3" marL="1828800">
              <a:spcBef>
                <a:spcPts val="1600"/>
              </a:spcBef>
              <a:spcAft>
                <a:spcPts val="0"/>
              </a:spcAft>
              <a:buClr>
                <a:schemeClr val="lt1"/>
              </a:buClr>
              <a:buSzPts val="1100"/>
              <a:buChar char="●"/>
              <a:defRPr>
                <a:solidFill>
                  <a:schemeClr val="lt1"/>
                </a:solidFill>
              </a:defRPr>
            </a:lvl4pPr>
            <a:lvl5pPr indent="-298450" lvl="4" marL="2286000">
              <a:spcBef>
                <a:spcPts val="1600"/>
              </a:spcBef>
              <a:spcAft>
                <a:spcPts val="0"/>
              </a:spcAft>
              <a:buClr>
                <a:schemeClr val="lt1"/>
              </a:buClr>
              <a:buSzPts val="1100"/>
              <a:buChar char="○"/>
              <a:defRPr>
                <a:solidFill>
                  <a:schemeClr val="lt1"/>
                </a:solidFill>
              </a:defRPr>
            </a:lvl5pPr>
            <a:lvl6pPr indent="-298450" lvl="5" marL="2743200">
              <a:spcBef>
                <a:spcPts val="1600"/>
              </a:spcBef>
              <a:spcAft>
                <a:spcPts val="0"/>
              </a:spcAft>
              <a:buClr>
                <a:schemeClr val="lt1"/>
              </a:buClr>
              <a:buSzPts val="1100"/>
              <a:buChar char="■"/>
              <a:defRPr>
                <a:solidFill>
                  <a:schemeClr val="lt1"/>
                </a:solidFill>
              </a:defRPr>
            </a:lvl6pPr>
            <a:lvl7pPr indent="-298450" lvl="6" marL="3200400">
              <a:spcBef>
                <a:spcPts val="1600"/>
              </a:spcBef>
              <a:spcAft>
                <a:spcPts val="0"/>
              </a:spcAft>
              <a:buClr>
                <a:schemeClr val="lt1"/>
              </a:buClr>
              <a:buSzPts val="1100"/>
              <a:buChar char="●"/>
              <a:defRPr>
                <a:solidFill>
                  <a:schemeClr val="lt1"/>
                </a:solidFill>
              </a:defRPr>
            </a:lvl7pPr>
            <a:lvl8pPr indent="-298450" lvl="7" marL="3657600">
              <a:spcBef>
                <a:spcPts val="1600"/>
              </a:spcBef>
              <a:spcAft>
                <a:spcPts val="0"/>
              </a:spcAft>
              <a:buClr>
                <a:schemeClr val="lt1"/>
              </a:buClr>
              <a:buSzPts val="1100"/>
              <a:buChar char="○"/>
              <a:defRPr>
                <a:solidFill>
                  <a:schemeClr val="lt1"/>
                </a:solidFill>
              </a:defRPr>
            </a:lvl8pPr>
            <a:lvl9pPr indent="-298450" lvl="8" marL="4114800">
              <a:spcBef>
                <a:spcPts val="1600"/>
              </a:spcBef>
              <a:spcAft>
                <a:spcPts val="1600"/>
              </a:spcAft>
              <a:buClr>
                <a:schemeClr val="lt1"/>
              </a:buClr>
              <a:buSzPts val="1100"/>
              <a:buChar char="■"/>
              <a:defRPr>
                <a:solidFill>
                  <a:schemeClr val="lt1"/>
                </a:solidFill>
              </a:defRPr>
            </a:lvl9pPr>
          </a:lstStyle>
          <a:p/>
        </p:txBody>
      </p:sp>
      <p:sp>
        <p:nvSpPr>
          <p:cNvPr id="145" name="Google Shape;145;p14"/>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fr"/>
              <a:t>‹#›</a:t>
            </a:fld>
            <a:endParaRPr/>
          </a:p>
        </p:txBody>
      </p:sp>
      <p:sp>
        <p:nvSpPr>
          <p:cNvPr id="146" name="Google Shape;146;p14">
            <a:hlinkClick action="ppaction://hlinksldjump" r:id="rId2"/>
          </p:cNvPr>
          <p:cNvSpPr/>
          <p:nvPr/>
        </p:nvSpPr>
        <p:spPr>
          <a:xfrm>
            <a:off x="8280450" y="0"/>
            <a:ext cx="863400" cy="45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47" name="Google Shape;147;p14">
            <a:hlinkClick action="ppaction://hlinksldjump" r:id="rId3"/>
          </p:cNvPr>
          <p:cNvCxnSpPr/>
          <p:nvPr/>
        </p:nvCxnSpPr>
        <p:spPr>
          <a:xfrm>
            <a:off x="8598817" y="216350"/>
            <a:ext cx="216300" cy="0"/>
          </a:xfrm>
          <a:prstGeom prst="straightConnector1">
            <a:avLst/>
          </a:prstGeom>
          <a:noFill/>
          <a:ln cap="flat" cmpd="sng" w="9525">
            <a:solidFill>
              <a:schemeClr val="lt2"/>
            </a:solidFill>
            <a:prstDash val="solid"/>
            <a:round/>
            <a:headEnd len="med" w="med" type="none"/>
            <a:tailEnd len="med" w="med" type="none"/>
          </a:ln>
        </p:spPr>
      </p:cxnSp>
      <p:cxnSp>
        <p:nvCxnSpPr>
          <p:cNvPr id="148" name="Google Shape;148;p14">
            <a:hlinkClick action="ppaction://hlinksldjump" r:id="rId4"/>
          </p:cNvPr>
          <p:cNvCxnSpPr/>
          <p:nvPr/>
        </p:nvCxnSpPr>
        <p:spPr>
          <a:xfrm>
            <a:off x="8598817" y="250138"/>
            <a:ext cx="216300" cy="0"/>
          </a:xfrm>
          <a:prstGeom prst="straightConnector1">
            <a:avLst/>
          </a:prstGeom>
          <a:noFill/>
          <a:ln cap="flat" cmpd="sng" w="9525">
            <a:solidFill>
              <a:schemeClr val="lt2"/>
            </a:solidFill>
            <a:prstDash val="solid"/>
            <a:round/>
            <a:headEnd len="med" w="med" type="none"/>
            <a:tailEnd len="med" w="med" type="none"/>
          </a:ln>
        </p:spPr>
      </p:cxnSp>
      <p:cxnSp>
        <p:nvCxnSpPr>
          <p:cNvPr id="149" name="Google Shape;149;p14">
            <a:hlinkClick action="ppaction://hlinksldjump" r:id="rId5"/>
          </p:cNvPr>
          <p:cNvCxnSpPr/>
          <p:nvPr/>
        </p:nvCxnSpPr>
        <p:spPr>
          <a:xfrm>
            <a:off x="8598817" y="283925"/>
            <a:ext cx="216300" cy="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0" name="Shape 150"/>
        <p:cNvGrpSpPr/>
        <p:nvPr/>
      </p:nvGrpSpPr>
      <p:grpSpPr>
        <a:xfrm>
          <a:off x="0" y="0"/>
          <a:ext cx="0" cy="0"/>
          <a:chOff x="0" y="0"/>
          <a:chExt cx="0" cy="0"/>
        </a:xfrm>
      </p:grpSpPr>
      <p:sp>
        <p:nvSpPr>
          <p:cNvPr id="151" name="Google Shape;151;p15"/>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
        <p:nvSpPr>
          <p:cNvPr id="152" name="Google Shape;152;p15">
            <a:hlinkClick action="ppaction://hlinksldjump" r:id="rId2"/>
          </p:cNvPr>
          <p:cNvSpPr/>
          <p:nvPr/>
        </p:nvSpPr>
        <p:spPr>
          <a:xfrm>
            <a:off x="8280450" y="0"/>
            <a:ext cx="863400" cy="454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53" name="Google Shape;153;p15">
            <a:hlinkClick action="ppaction://hlinksldjump" r:id="rId3"/>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54" name="Google Shape;154;p15">
            <a:hlinkClick action="ppaction://hlinksldjump" r:id="rId4"/>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55" name="Google Shape;155;p15">
            <a:hlinkClick action="ppaction://hlinksldjump" r:id="rId5"/>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C">
  <p:cSld name="SECTION_HEADER_1">
    <p:bg>
      <p:bgPr>
        <a:solidFill>
          <a:schemeClr val="dk1"/>
        </a:solidFill>
      </p:bgPr>
    </p:bg>
    <p:spTree>
      <p:nvGrpSpPr>
        <p:cNvPr id="156" name="Shape 156"/>
        <p:cNvGrpSpPr/>
        <p:nvPr/>
      </p:nvGrpSpPr>
      <p:grpSpPr>
        <a:xfrm>
          <a:off x="0" y="0"/>
          <a:ext cx="0" cy="0"/>
          <a:chOff x="0" y="0"/>
          <a:chExt cx="0" cy="0"/>
        </a:xfrm>
      </p:grpSpPr>
      <p:sp>
        <p:nvSpPr>
          <p:cNvPr id="157" name="Google Shape;157;p16"/>
          <p:cNvSpPr txBox="1"/>
          <p:nvPr>
            <p:ph type="title"/>
          </p:nvPr>
        </p:nvSpPr>
        <p:spPr>
          <a:xfrm>
            <a:off x="1308150" y="1318650"/>
            <a:ext cx="7110000" cy="5352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FFFF"/>
              </a:buClr>
              <a:buSzPts val="2600"/>
              <a:buNone/>
              <a:defRPr sz="2600">
                <a:solidFill>
                  <a:srgbClr val="FFFFFF"/>
                </a:solidFill>
              </a:defRPr>
            </a:lvl1pPr>
            <a:lvl2pPr lvl="1" rtl="0">
              <a:spcBef>
                <a:spcPts val="0"/>
              </a:spcBef>
              <a:spcAft>
                <a:spcPts val="0"/>
              </a:spcAft>
              <a:buClr>
                <a:srgbClr val="FFFFFF"/>
              </a:buClr>
              <a:buSzPts val="2600"/>
              <a:buNone/>
              <a:defRPr sz="2600">
                <a:solidFill>
                  <a:srgbClr val="FFFFFF"/>
                </a:solidFill>
              </a:defRPr>
            </a:lvl2pPr>
            <a:lvl3pPr lvl="2" rtl="0">
              <a:spcBef>
                <a:spcPts val="0"/>
              </a:spcBef>
              <a:spcAft>
                <a:spcPts val="0"/>
              </a:spcAft>
              <a:buClr>
                <a:srgbClr val="FFFFFF"/>
              </a:buClr>
              <a:buSzPts val="2600"/>
              <a:buNone/>
              <a:defRPr sz="2600">
                <a:solidFill>
                  <a:srgbClr val="FFFFFF"/>
                </a:solidFill>
              </a:defRPr>
            </a:lvl3pPr>
            <a:lvl4pPr lvl="3" rtl="0">
              <a:spcBef>
                <a:spcPts val="0"/>
              </a:spcBef>
              <a:spcAft>
                <a:spcPts val="0"/>
              </a:spcAft>
              <a:buClr>
                <a:srgbClr val="FFFFFF"/>
              </a:buClr>
              <a:buSzPts val="2600"/>
              <a:buNone/>
              <a:defRPr sz="2600">
                <a:solidFill>
                  <a:srgbClr val="FFFFFF"/>
                </a:solidFill>
              </a:defRPr>
            </a:lvl4pPr>
            <a:lvl5pPr lvl="4" rtl="0">
              <a:spcBef>
                <a:spcPts val="0"/>
              </a:spcBef>
              <a:spcAft>
                <a:spcPts val="0"/>
              </a:spcAft>
              <a:buClr>
                <a:srgbClr val="FFFFFF"/>
              </a:buClr>
              <a:buSzPts val="2600"/>
              <a:buNone/>
              <a:defRPr sz="2600">
                <a:solidFill>
                  <a:srgbClr val="FFFFFF"/>
                </a:solidFill>
              </a:defRPr>
            </a:lvl5pPr>
            <a:lvl6pPr lvl="5" rtl="0">
              <a:spcBef>
                <a:spcPts val="0"/>
              </a:spcBef>
              <a:spcAft>
                <a:spcPts val="0"/>
              </a:spcAft>
              <a:buClr>
                <a:srgbClr val="FFFFFF"/>
              </a:buClr>
              <a:buSzPts val="2600"/>
              <a:buNone/>
              <a:defRPr sz="2600">
                <a:solidFill>
                  <a:srgbClr val="FFFFFF"/>
                </a:solidFill>
              </a:defRPr>
            </a:lvl6pPr>
            <a:lvl7pPr lvl="6" rtl="0">
              <a:spcBef>
                <a:spcPts val="0"/>
              </a:spcBef>
              <a:spcAft>
                <a:spcPts val="0"/>
              </a:spcAft>
              <a:buClr>
                <a:srgbClr val="FFFFFF"/>
              </a:buClr>
              <a:buSzPts val="2600"/>
              <a:buNone/>
              <a:defRPr sz="2600">
                <a:solidFill>
                  <a:srgbClr val="FFFFFF"/>
                </a:solidFill>
              </a:defRPr>
            </a:lvl7pPr>
            <a:lvl8pPr lvl="7" rtl="0">
              <a:spcBef>
                <a:spcPts val="0"/>
              </a:spcBef>
              <a:spcAft>
                <a:spcPts val="0"/>
              </a:spcAft>
              <a:buClr>
                <a:srgbClr val="FFFFFF"/>
              </a:buClr>
              <a:buSzPts val="2600"/>
              <a:buNone/>
              <a:defRPr sz="2600">
                <a:solidFill>
                  <a:srgbClr val="FFFFFF"/>
                </a:solidFill>
              </a:defRPr>
            </a:lvl8pPr>
            <a:lvl9pPr lvl="8" rtl="0">
              <a:spcBef>
                <a:spcPts val="0"/>
              </a:spcBef>
              <a:spcAft>
                <a:spcPts val="0"/>
              </a:spcAft>
              <a:buClr>
                <a:srgbClr val="FFFFFF"/>
              </a:buClr>
              <a:buSzPts val="2600"/>
              <a:buNone/>
              <a:defRPr sz="2600">
                <a:solidFill>
                  <a:srgbClr val="FFFFFF"/>
                </a:solidFill>
              </a:defRPr>
            </a:lvl9pPr>
          </a:lstStyle>
          <a:p/>
        </p:txBody>
      </p:sp>
      <p:sp>
        <p:nvSpPr>
          <p:cNvPr id="158" name="Google Shape;158;p16"/>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fr"/>
              <a:t>‹#›</a:t>
            </a:fld>
            <a:endParaRPr/>
          </a:p>
        </p:txBody>
      </p:sp>
      <p:sp>
        <p:nvSpPr>
          <p:cNvPr id="159" name="Google Shape;159;p16"/>
          <p:cNvSpPr txBox="1"/>
          <p:nvPr/>
        </p:nvSpPr>
        <p:spPr>
          <a:xfrm>
            <a:off x="226550" y="78500"/>
            <a:ext cx="998100" cy="32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600">
                <a:solidFill>
                  <a:srgbClr val="FFFFFF"/>
                </a:solidFill>
                <a:latin typeface="Raleway"/>
                <a:ea typeface="Raleway"/>
                <a:cs typeface="Raleway"/>
                <a:sym typeface="Raleway"/>
              </a:rPr>
              <a:t>31 mai 2024</a:t>
            </a:r>
            <a:endParaRPr b="1" sz="600">
              <a:solidFill>
                <a:srgbClr val="FFFFFF"/>
              </a:solidFill>
              <a:latin typeface="Raleway"/>
              <a:ea typeface="Raleway"/>
              <a:cs typeface="Raleway"/>
              <a:sym typeface="Raleway"/>
            </a:endParaRPr>
          </a:p>
        </p:txBody>
      </p:sp>
      <p:sp>
        <p:nvSpPr>
          <p:cNvPr id="160" name="Google Shape;160;p16"/>
          <p:cNvSpPr txBox="1"/>
          <p:nvPr/>
        </p:nvSpPr>
        <p:spPr>
          <a:xfrm>
            <a:off x="1296788" y="78500"/>
            <a:ext cx="5581500" cy="32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600">
                <a:solidFill>
                  <a:srgbClr val="FFFFFF"/>
                </a:solidFill>
                <a:latin typeface="Raleway"/>
                <a:ea typeface="Raleway"/>
                <a:cs typeface="Raleway"/>
                <a:sym typeface="Raleway"/>
              </a:rPr>
              <a:t>“Un urbanisme pour tous” Rencontres régionales de Patrimoine &amp; </a:t>
            </a:r>
            <a:r>
              <a:rPr lang="fr" sz="600">
                <a:solidFill>
                  <a:srgbClr val="FFFFFF"/>
                </a:solidFill>
                <a:latin typeface="Raleway"/>
                <a:ea typeface="Raleway"/>
                <a:cs typeface="Raleway"/>
                <a:sym typeface="Raleway"/>
              </a:rPr>
              <a:t>Environnement</a:t>
            </a:r>
            <a:endParaRPr sz="600">
              <a:solidFill>
                <a:srgbClr val="FFFFFF"/>
              </a:solidFill>
              <a:latin typeface="Raleway"/>
              <a:ea typeface="Raleway"/>
              <a:cs typeface="Raleway"/>
              <a:sym typeface="Raleway"/>
            </a:endParaRPr>
          </a:p>
        </p:txBody>
      </p:sp>
      <p:sp>
        <p:nvSpPr>
          <p:cNvPr id="161" name="Google Shape;161;p16"/>
          <p:cNvSpPr txBox="1"/>
          <p:nvPr/>
        </p:nvSpPr>
        <p:spPr>
          <a:xfrm>
            <a:off x="7598501" y="78500"/>
            <a:ext cx="1321200" cy="321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fr" sz="600">
                <a:solidFill>
                  <a:srgbClr val="FFFFFF"/>
                </a:solidFill>
                <a:latin typeface="Raleway"/>
                <a:ea typeface="Raleway"/>
                <a:cs typeface="Raleway"/>
                <a:sym typeface="Raleway"/>
              </a:rPr>
              <a:t>Luc Jolivel, chef de projet PVD</a:t>
            </a:r>
            <a:endParaRPr b="1" sz="600">
              <a:solidFill>
                <a:srgbClr val="FFFFFF"/>
              </a:solidFill>
              <a:latin typeface="Raleway"/>
              <a:ea typeface="Raleway"/>
              <a:cs typeface="Raleway"/>
              <a:sym typeface="Raleway"/>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_alt1">
  <p:cSld name="SECTION_HEADER_2">
    <p:bg>
      <p:bgPr>
        <a:solidFill>
          <a:srgbClr val="434343"/>
        </a:solidFill>
      </p:bgPr>
    </p:bg>
    <p:spTree>
      <p:nvGrpSpPr>
        <p:cNvPr id="162" name="Shape 162"/>
        <p:cNvGrpSpPr/>
        <p:nvPr/>
      </p:nvGrpSpPr>
      <p:grpSpPr>
        <a:xfrm>
          <a:off x="0" y="0"/>
          <a:ext cx="0" cy="0"/>
          <a:chOff x="0" y="0"/>
          <a:chExt cx="0" cy="0"/>
        </a:xfrm>
      </p:grpSpPr>
      <p:grpSp>
        <p:nvGrpSpPr>
          <p:cNvPr id="163" name="Google Shape;163;p17"/>
          <p:cNvGrpSpPr/>
          <p:nvPr/>
        </p:nvGrpSpPr>
        <p:grpSpPr>
          <a:xfrm>
            <a:off x="830392" y="1191256"/>
            <a:ext cx="745763" cy="45826"/>
            <a:chOff x="4580561" y="2589004"/>
            <a:chExt cx="1064464" cy="25200"/>
          </a:xfrm>
        </p:grpSpPr>
        <p:sp>
          <p:nvSpPr>
            <p:cNvPr id="164" name="Google Shape;164;p1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6" name="Google Shape;166;p17"/>
          <p:cNvSpPr txBox="1"/>
          <p:nvPr>
            <p:ph type="title"/>
          </p:nvPr>
        </p:nvSpPr>
        <p:spPr>
          <a:xfrm>
            <a:off x="729450" y="1322450"/>
            <a:ext cx="7688400" cy="15186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167" name="Google Shape;167;p17"/>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fr"/>
              <a:t>‹#›</a:t>
            </a:fld>
            <a:endParaRPr/>
          </a:p>
        </p:txBody>
      </p:sp>
      <p:sp>
        <p:nvSpPr>
          <p:cNvPr id="168" name="Google Shape;168;p17">
            <a:hlinkClick action="ppaction://hlinksldjump" r:id="rId2"/>
          </p:cNvPr>
          <p:cNvSpPr/>
          <p:nvPr/>
        </p:nvSpPr>
        <p:spPr>
          <a:xfrm>
            <a:off x="8280450" y="0"/>
            <a:ext cx="863400" cy="454200"/>
          </a:xfrm>
          <a:prstGeom prst="rect">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9" name="Google Shape;169;p17">
            <a:hlinkClick action="ppaction://hlinksldjump" r:id="rId3"/>
          </p:cNvPr>
          <p:cNvCxnSpPr/>
          <p:nvPr/>
        </p:nvCxnSpPr>
        <p:spPr>
          <a:xfrm>
            <a:off x="8598817" y="216350"/>
            <a:ext cx="216300" cy="0"/>
          </a:xfrm>
          <a:prstGeom prst="straightConnector1">
            <a:avLst/>
          </a:prstGeom>
          <a:noFill/>
          <a:ln cap="flat" cmpd="sng" w="9525">
            <a:solidFill>
              <a:schemeClr val="lt2"/>
            </a:solidFill>
            <a:prstDash val="solid"/>
            <a:round/>
            <a:headEnd len="med" w="med" type="none"/>
            <a:tailEnd len="med" w="med" type="none"/>
          </a:ln>
        </p:spPr>
      </p:cxnSp>
      <p:cxnSp>
        <p:nvCxnSpPr>
          <p:cNvPr id="170" name="Google Shape;170;p17">
            <a:hlinkClick action="ppaction://hlinksldjump" r:id="rId4"/>
          </p:cNvPr>
          <p:cNvCxnSpPr/>
          <p:nvPr/>
        </p:nvCxnSpPr>
        <p:spPr>
          <a:xfrm>
            <a:off x="8598817" y="250138"/>
            <a:ext cx="216300" cy="0"/>
          </a:xfrm>
          <a:prstGeom prst="straightConnector1">
            <a:avLst/>
          </a:prstGeom>
          <a:noFill/>
          <a:ln cap="flat" cmpd="sng" w="9525">
            <a:solidFill>
              <a:schemeClr val="lt2"/>
            </a:solidFill>
            <a:prstDash val="solid"/>
            <a:round/>
            <a:headEnd len="med" w="med" type="none"/>
            <a:tailEnd len="med" w="med" type="none"/>
          </a:ln>
        </p:spPr>
      </p:cxnSp>
      <p:cxnSp>
        <p:nvCxnSpPr>
          <p:cNvPr id="171" name="Google Shape;171;p17">
            <a:hlinkClick action="ppaction://hlinksldjump" r:id="rId5"/>
          </p:cNvPr>
          <p:cNvCxnSpPr/>
          <p:nvPr/>
        </p:nvCxnSpPr>
        <p:spPr>
          <a:xfrm>
            <a:off x="8598817" y="283925"/>
            <a:ext cx="216300" cy="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_alt1">
  <p:cSld name="TITLE_1">
    <p:bg>
      <p:bgPr>
        <a:solidFill>
          <a:schemeClr val="lt2"/>
        </a:solidFill>
      </p:bgPr>
    </p:bg>
    <p:spTree>
      <p:nvGrpSpPr>
        <p:cNvPr id="21" name="Shape 21"/>
        <p:cNvGrpSpPr/>
        <p:nvPr/>
      </p:nvGrpSpPr>
      <p:grpSpPr>
        <a:xfrm>
          <a:off x="0" y="0"/>
          <a:ext cx="0" cy="0"/>
          <a:chOff x="0" y="0"/>
          <a:chExt cx="0" cy="0"/>
        </a:xfrm>
      </p:grpSpPr>
      <p:pic>
        <p:nvPicPr>
          <p:cNvPr descr="shutterstock_429987889_edited.jpg" id="22" name="Google Shape;22;p3"/>
          <p:cNvPicPr preferRelativeResize="0"/>
          <p:nvPr/>
        </p:nvPicPr>
        <p:blipFill rotWithShape="1">
          <a:blip r:embed="rId2">
            <a:alphaModFix/>
          </a:blip>
          <a:srcRect b="23591" l="0" r="0" t="21799"/>
          <a:stretch/>
        </p:blipFill>
        <p:spPr>
          <a:xfrm>
            <a:off x="0" y="487825"/>
            <a:ext cx="9144000" cy="4655676"/>
          </a:xfrm>
          <a:prstGeom prst="rect">
            <a:avLst/>
          </a:prstGeom>
          <a:noFill/>
          <a:ln>
            <a:noFill/>
          </a:ln>
        </p:spPr>
      </p:pic>
      <p:sp>
        <p:nvSpPr>
          <p:cNvPr id="23" name="Google Shape;23;p3"/>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4" name="Google Shape;24;p3"/>
          <p:cNvGrpSpPr/>
          <p:nvPr/>
        </p:nvGrpSpPr>
        <p:grpSpPr>
          <a:xfrm>
            <a:off x="830392" y="1191256"/>
            <a:ext cx="745763" cy="45826"/>
            <a:chOff x="4580561" y="2589004"/>
            <a:chExt cx="1064464" cy="25200"/>
          </a:xfrm>
        </p:grpSpPr>
        <p:sp>
          <p:nvSpPr>
            <p:cNvPr id="25" name="Google Shape;25;p3"/>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3"/>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 name="Google Shape;27;p3"/>
          <p:cNvSpPr txBox="1"/>
          <p:nvPr>
            <p:ph type="ctrTitle"/>
          </p:nvPr>
        </p:nvSpPr>
        <p:spPr>
          <a:xfrm>
            <a:off x="729450" y="1322450"/>
            <a:ext cx="7688100" cy="1664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4200"/>
              <a:buNone/>
              <a:defRPr sz="4200">
                <a:solidFill>
                  <a:schemeClr val="dk2"/>
                </a:solidFill>
              </a:defRPr>
            </a:lvl1pPr>
            <a:lvl2pPr lvl="1" rtl="0">
              <a:spcBef>
                <a:spcPts val="0"/>
              </a:spcBef>
              <a:spcAft>
                <a:spcPts val="0"/>
              </a:spcAft>
              <a:buClr>
                <a:schemeClr val="dk2"/>
              </a:buClr>
              <a:buSzPts val="4200"/>
              <a:buNone/>
              <a:defRPr sz="4200">
                <a:solidFill>
                  <a:schemeClr val="dk2"/>
                </a:solidFill>
              </a:defRPr>
            </a:lvl2pPr>
            <a:lvl3pPr lvl="2" rtl="0">
              <a:spcBef>
                <a:spcPts val="0"/>
              </a:spcBef>
              <a:spcAft>
                <a:spcPts val="0"/>
              </a:spcAft>
              <a:buClr>
                <a:schemeClr val="dk2"/>
              </a:buClr>
              <a:buSzPts val="4200"/>
              <a:buNone/>
              <a:defRPr sz="4200">
                <a:solidFill>
                  <a:schemeClr val="dk2"/>
                </a:solidFill>
              </a:defRPr>
            </a:lvl3pPr>
            <a:lvl4pPr lvl="3" rtl="0">
              <a:spcBef>
                <a:spcPts val="0"/>
              </a:spcBef>
              <a:spcAft>
                <a:spcPts val="0"/>
              </a:spcAft>
              <a:buClr>
                <a:schemeClr val="dk2"/>
              </a:buClr>
              <a:buSzPts val="4200"/>
              <a:buNone/>
              <a:defRPr sz="4200">
                <a:solidFill>
                  <a:schemeClr val="dk2"/>
                </a:solidFill>
              </a:defRPr>
            </a:lvl4pPr>
            <a:lvl5pPr lvl="4" rtl="0">
              <a:spcBef>
                <a:spcPts val="0"/>
              </a:spcBef>
              <a:spcAft>
                <a:spcPts val="0"/>
              </a:spcAft>
              <a:buClr>
                <a:schemeClr val="dk2"/>
              </a:buClr>
              <a:buSzPts val="4200"/>
              <a:buNone/>
              <a:defRPr sz="4200">
                <a:solidFill>
                  <a:schemeClr val="dk2"/>
                </a:solidFill>
              </a:defRPr>
            </a:lvl5pPr>
            <a:lvl6pPr lvl="5" rtl="0">
              <a:spcBef>
                <a:spcPts val="0"/>
              </a:spcBef>
              <a:spcAft>
                <a:spcPts val="0"/>
              </a:spcAft>
              <a:buClr>
                <a:schemeClr val="dk2"/>
              </a:buClr>
              <a:buSzPts val="4200"/>
              <a:buNone/>
              <a:defRPr sz="4200">
                <a:solidFill>
                  <a:schemeClr val="dk2"/>
                </a:solidFill>
              </a:defRPr>
            </a:lvl6pPr>
            <a:lvl7pPr lvl="6" rtl="0">
              <a:spcBef>
                <a:spcPts val="0"/>
              </a:spcBef>
              <a:spcAft>
                <a:spcPts val="0"/>
              </a:spcAft>
              <a:buClr>
                <a:schemeClr val="dk2"/>
              </a:buClr>
              <a:buSzPts val="4200"/>
              <a:buNone/>
              <a:defRPr sz="4200">
                <a:solidFill>
                  <a:schemeClr val="dk2"/>
                </a:solidFill>
              </a:defRPr>
            </a:lvl7pPr>
            <a:lvl8pPr lvl="7" rtl="0">
              <a:spcBef>
                <a:spcPts val="0"/>
              </a:spcBef>
              <a:spcAft>
                <a:spcPts val="0"/>
              </a:spcAft>
              <a:buClr>
                <a:schemeClr val="dk2"/>
              </a:buClr>
              <a:buSzPts val="4200"/>
              <a:buNone/>
              <a:defRPr sz="4200">
                <a:solidFill>
                  <a:schemeClr val="dk2"/>
                </a:solidFill>
              </a:defRPr>
            </a:lvl8pPr>
            <a:lvl9pPr lvl="8" rtl="0">
              <a:spcBef>
                <a:spcPts val="0"/>
              </a:spcBef>
              <a:spcAft>
                <a:spcPts val="0"/>
              </a:spcAft>
              <a:buClr>
                <a:schemeClr val="dk2"/>
              </a:buClr>
              <a:buSzPts val="4200"/>
              <a:buNone/>
              <a:defRPr sz="4200">
                <a:solidFill>
                  <a:schemeClr val="dk2"/>
                </a:solidFill>
              </a:defRPr>
            </a:lvl9pPr>
          </a:lstStyle>
          <a:p/>
        </p:txBody>
      </p:sp>
      <p:sp>
        <p:nvSpPr>
          <p:cNvPr id="28" name="Google Shape;28;p3"/>
          <p:cNvSpPr txBox="1"/>
          <p:nvPr>
            <p:ph idx="1" type="subTitle"/>
          </p:nvPr>
        </p:nvSpPr>
        <p:spPr>
          <a:xfrm>
            <a:off x="729627" y="3172900"/>
            <a:ext cx="7688100" cy="541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29" name="Google Shape;29;p3"/>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30" name="Google Shape;30;p3">
            <a:hlinkClick action="ppaction://hlinksldjump" r:id="rId3"/>
          </p:cNvPr>
          <p:cNvSpPr/>
          <p:nvPr/>
        </p:nvSpPr>
        <p:spPr>
          <a:xfrm>
            <a:off x="8280450" y="0"/>
            <a:ext cx="863400" cy="454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1" name="Google Shape;31;p3">
            <a:hlinkClick action="ppaction://hlinksldjump" r:id="rId4"/>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32" name="Google Shape;32;p3">
            <a:hlinkClick action="ppaction://hlinksldjump" r:id="rId5"/>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33" name="Google Shape;33;p3">
            <a:hlinkClick action="ppaction://hlinksldjump" r:id="rId6"/>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34" name="Shape 34"/>
        <p:cNvGrpSpPr/>
        <p:nvPr/>
      </p:nvGrpSpPr>
      <p:grpSpPr>
        <a:xfrm>
          <a:off x="0" y="0"/>
          <a:ext cx="0" cy="0"/>
          <a:chOff x="0" y="0"/>
          <a:chExt cx="0" cy="0"/>
        </a:xfrm>
      </p:grpSpPr>
      <p:grpSp>
        <p:nvGrpSpPr>
          <p:cNvPr id="35" name="Google Shape;35;p4"/>
          <p:cNvGrpSpPr/>
          <p:nvPr/>
        </p:nvGrpSpPr>
        <p:grpSpPr>
          <a:xfrm>
            <a:off x="830392" y="1191256"/>
            <a:ext cx="745763" cy="45826"/>
            <a:chOff x="4580561" y="2589004"/>
            <a:chExt cx="1064464" cy="25200"/>
          </a:xfrm>
        </p:grpSpPr>
        <p:sp>
          <p:nvSpPr>
            <p:cNvPr id="36" name="Google Shape;36;p4"/>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4"/>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8" name="Google Shape;38;p4"/>
          <p:cNvSpPr txBox="1"/>
          <p:nvPr>
            <p:ph type="title"/>
          </p:nvPr>
        </p:nvSpPr>
        <p:spPr>
          <a:xfrm>
            <a:off x="729450" y="1322450"/>
            <a:ext cx="7688400" cy="15186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39" name="Google Shape;39;p4"/>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fr"/>
              <a:t>‹#›</a:t>
            </a:fld>
            <a:endParaRPr/>
          </a:p>
        </p:txBody>
      </p:sp>
      <p:sp>
        <p:nvSpPr>
          <p:cNvPr id="40" name="Google Shape;40;p4">
            <a:hlinkClick action="ppaction://hlinksldjump" r:id="rId2"/>
          </p:cNvPr>
          <p:cNvSpPr/>
          <p:nvPr/>
        </p:nvSpPr>
        <p:spPr>
          <a:xfrm>
            <a:off x="8280450" y="0"/>
            <a:ext cx="863400" cy="45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 name="Google Shape;41;p4">
            <a:hlinkClick action="ppaction://hlinksldjump" r:id="rId3"/>
          </p:cNvPr>
          <p:cNvCxnSpPr/>
          <p:nvPr/>
        </p:nvCxnSpPr>
        <p:spPr>
          <a:xfrm>
            <a:off x="8598817" y="216350"/>
            <a:ext cx="216300" cy="0"/>
          </a:xfrm>
          <a:prstGeom prst="straightConnector1">
            <a:avLst/>
          </a:prstGeom>
          <a:noFill/>
          <a:ln cap="flat" cmpd="sng" w="9525">
            <a:solidFill>
              <a:schemeClr val="lt2"/>
            </a:solidFill>
            <a:prstDash val="solid"/>
            <a:round/>
            <a:headEnd len="med" w="med" type="none"/>
            <a:tailEnd len="med" w="med" type="none"/>
          </a:ln>
        </p:spPr>
      </p:cxnSp>
      <p:cxnSp>
        <p:nvCxnSpPr>
          <p:cNvPr id="42" name="Google Shape;42;p4">
            <a:hlinkClick action="ppaction://hlinksldjump" r:id="rId4"/>
          </p:cNvPr>
          <p:cNvCxnSpPr/>
          <p:nvPr/>
        </p:nvCxnSpPr>
        <p:spPr>
          <a:xfrm>
            <a:off x="8598817" y="250138"/>
            <a:ext cx="216300" cy="0"/>
          </a:xfrm>
          <a:prstGeom prst="straightConnector1">
            <a:avLst/>
          </a:prstGeom>
          <a:noFill/>
          <a:ln cap="flat" cmpd="sng" w="9525">
            <a:solidFill>
              <a:schemeClr val="lt2"/>
            </a:solidFill>
            <a:prstDash val="solid"/>
            <a:round/>
            <a:headEnd len="med" w="med" type="none"/>
            <a:tailEnd len="med" w="med" type="none"/>
          </a:ln>
        </p:spPr>
      </p:cxnSp>
      <p:cxnSp>
        <p:nvCxnSpPr>
          <p:cNvPr id="43" name="Google Shape;43;p4">
            <a:hlinkClick action="ppaction://hlinksldjump" r:id="rId5"/>
          </p:cNvPr>
          <p:cNvCxnSpPr/>
          <p:nvPr/>
        </p:nvCxnSpPr>
        <p:spPr>
          <a:xfrm>
            <a:off x="8598817" y="283925"/>
            <a:ext cx="216300" cy="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4" name="Shape 44"/>
        <p:cNvGrpSpPr/>
        <p:nvPr/>
      </p:nvGrpSpPr>
      <p:grpSpPr>
        <a:xfrm>
          <a:off x="0" y="0"/>
          <a:ext cx="0" cy="0"/>
          <a:chOff x="0" y="0"/>
          <a:chExt cx="0" cy="0"/>
        </a:xfrm>
      </p:grpSpPr>
      <p:sp>
        <p:nvSpPr>
          <p:cNvPr id="45" name="Google Shape;45;p5"/>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6" name="Google Shape;46;p5"/>
          <p:cNvGrpSpPr/>
          <p:nvPr/>
        </p:nvGrpSpPr>
        <p:grpSpPr>
          <a:xfrm>
            <a:off x="830392" y="1191256"/>
            <a:ext cx="745763" cy="45826"/>
            <a:chOff x="4580561" y="2589004"/>
            <a:chExt cx="1064464" cy="25200"/>
          </a:xfrm>
        </p:grpSpPr>
        <p:sp>
          <p:nvSpPr>
            <p:cNvPr id="47" name="Google Shape;47;p5"/>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5"/>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 name="Google Shape;49;p5"/>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50" name="Google Shape;50;p5"/>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51" name="Google Shape;51;p5"/>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
        <p:nvSpPr>
          <p:cNvPr id="52" name="Google Shape;52;p5">
            <a:hlinkClick action="ppaction://hlinksldjump" r:id="rId2"/>
          </p:cNvPr>
          <p:cNvSpPr/>
          <p:nvPr/>
        </p:nvSpPr>
        <p:spPr>
          <a:xfrm>
            <a:off x="8280450" y="0"/>
            <a:ext cx="863400" cy="454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3" name="Google Shape;53;p5">
            <a:hlinkClick action="ppaction://hlinksldjump" r:id="rId3"/>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54" name="Google Shape;54;p5">
            <a:hlinkClick action="ppaction://hlinksldjump" r:id="rId4"/>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55" name="Google Shape;55;p5">
            <a:hlinkClick action="ppaction://hlinksldjump" r:id="rId5"/>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only">
  <p:cSld name="TITLE_AND_BODY_1">
    <p:spTree>
      <p:nvGrpSpPr>
        <p:cNvPr id="56" name="Shape 56"/>
        <p:cNvGrpSpPr/>
        <p:nvPr/>
      </p:nvGrpSpPr>
      <p:grpSpPr>
        <a:xfrm>
          <a:off x="0" y="0"/>
          <a:ext cx="0" cy="0"/>
          <a:chOff x="0" y="0"/>
          <a:chExt cx="0" cy="0"/>
        </a:xfrm>
      </p:grpSpPr>
      <p:sp>
        <p:nvSpPr>
          <p:cNvPr id="57" name="Google Shape;57;p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6"/>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59" name="Google Shape;59;p6">
            <a:hlinkClick action="ppaction://hlinksldjump" r:id="rId2"/>
          </p:cNvPr>
          <p:cNvSpPr/>
          <p:nvPr/>
        </p:nvSpPr>
        <p:spPr>
          <a:xfrm>
            <a:off x="8280450" y="0"/>
            <a:ext cx="863400" cy="454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0" name="Google Shape;60;p6">
            <a:hlinkClick action="ppaction://hlinksldjump" r:id="rId3"/>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61" name="Google Shape;61;p6">
            <a:hlinkClick action="ppaction://hlinksldjump" r:id="rId4"/>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62" name="Google Shape;62;p6">
            <a:hlinkClick action="ppaction://hlinksldjump" r:id="rId5"/>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
        <p:nvSpPr>
          <p:cNvPr id="63" name="Google Shape;63;p6"/>
          <p:cNvSpPr txBox="1"/>
          <p:nvPr>
            <p:ph idx="1" type="body"/>
          </p:nvPr>
        </p:nvSpPr>
        <p:spPr>
          <a:xfrm>
            <a:off x="729450" y="1068650"/>
            <a:ext cx="7688700" cy="10344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_alt2">
  <p:cSld name="TITLE_AND_BODY_1_1">
    <p:spTree>
      <p:nvGrpSpPr>
        <p:cNvPr id="64" name="Shape 64"/>
        <p:cNvGrpSpPr/>
        <p:nvPr/>
      </p:nvGrpSpPr>
      <p:grpSpPr>
        <a:xfrm>
          <a:off x="0" y="0"/>
          <a:ext cx="0" cy="0"/>
          <a:chOff x="0" y="0"/>
          <a:chExt cx="0" cy="0"/>
        </a:xfrm>
      </p:grpSpPr>
      <p:pic>
        <p:nvPicPr>
          <p:cNvPr descr="shutterstock_31891705.jpg" id="65" name="Google Shape;65;p7"/>
          <p:cNvPicPr preferRelativeResize="0"/>
          <p:nvPr/>
        </p:nvPicPr>
        <p:blipFill rotWithShape="1">
          <a:blip r:embed="rId2">
            <a:alphaModFix/>
          </a:blip>
          <a:srcRect b="11971" l="0" r="0" t="11971"/>
          <a:stretch/>
        </p:blipFill>
        <p:spPr>
          <a:xfrm>
            <a:off x="0" y="487825"/>
            <a:ext cx="9143999" cy="4655673"/>
          </a:xfrm>
          <a:prstGeom prst="rect">
            <a:avLst/>
          </a:prstGeom>
          <a:noFill/>
          <a:ln>
            <a:noFill/>
          </a:ln>
        </p:spPr>
      </p:pic>
      <p:sp>
        <p:nvSpPr>
          <p:cNvPr id="66" name="Google Shape;66;p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7"/>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indent="0" lvl="0" marL="0" rtl="0" algn="r">
              <a:spcBef>
                <a:spcPts val="0"/>
              </a:spcBef>
              <a:spcAft>
                <a:spcPts val="0"/>
              </a:spcAft>
              <a:buNone/>
            </a:pPr>
            <a:fld id="{00000000-1234-1234-1234-123412341234}" type="slidenum">
              <a:rPr lang="fr"/>
              <a:t>‹#›</a:t>
            </a:fld>
            <a:endParaRPr/>
          </a:p>
        </p:txBody>
      </p:sp>
      <p:sp>
        <p:nvSpPr>
          <p:cNvPr id="68" name="Google Shape;68;p7">
            <a:hlinkClick action="ppaction://hlinksldjump" r:id="rId3"/>
          </p:cNvPr>
          <p:cNvSpPr/>
          <p:nvPr/>
        </p:nvSpPr>
        <p:spPr>
          <a:xfrm>
            <a:off x="8280450" y="0"/>
            <a:ext cx="863400" cy="454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9" name="Google Shape;69;p7">
            <a:hlinkClick action="ppaction://hlinksldjump" r:id="rId4"/>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70" name="Google Shape;70;p7">
            <a:hlinkClick action="ppaction://hlinksldjump" r:id="rId5"/>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71" name="Google Shape;71;p7">
            <a:hlinkClick action="ppaction://hlinksldjump" r:id="rId6"/>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
        <p:nvSpPr>
          <p:cNvPr id="72" name="Google Shape;72;p7"/>
          <p:cNvSpPr txBox="1"/>
          <p:nvPr>
            <p:ph type="title"/>
          </p:nvPr>
        </p:nvSpPr>
        <p:spPr>
          <a:xfrm>
            <a:off x="729450" y="2056375"/>
            <a:ext cx="5887500" cy="15186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3" name="Shape 73"/>
        <p:cNvGrpSpPr/>
        <p:nvPr/>
      </p:nvGrpSpPr>
      <p:grpSpPr>
        <a:xfrm>
          <a:off x="0" y="0"/>
          <a:ext cx="0" cy="0"/>
          <a:chOff x="0" y="0"/>
          <a:chExt cx="0" cy="0"/>
        </a:xfrm>
      </p:grpSpPr>
      <p:sp>
        <p:nvSpPr>
          <p:cNvPr id="74" name="Google Shape;74;p8"/>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5" name="Google Shape;75;p8"/>
          <p:cNvGrpSpPr/>
          <p:nvPr/>
        </p:nvGrpSpPr>
        <p:grpSpPr>
          <a:xfrm>
            <a:off x="830392" y="1191256"/>
            <a:ext cx="745763" cy="45826"/>
            <a:chOff x="4580561" y="2589004"/>
            <a:chExt cx="1064464" cy="25200"/>
          </a:xfrm>
        </p:grpSpPr>
        <p:sp>
          <p:nvSpPr>
            <p:cNvPr id="76" name="Google Shape;76;p8"/>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8"/>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8" name="Google Shape;78;p8"/>
          <p:cNvSpPr txBox="1"/>
          <p:nvPr>
            <p:ph type="title"/>
          </p:nvPr>
        </p:nvSpPr>
        <p:spPr>
          <a:xfrm>
            <a:off x="729450" y="1318650"/>
            <a:ext cx="7688400" cy="5352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79" name="Google Shape;79;p8"/>
          <p:cNvSpPr txBox="1"/>
          <p:nvPr>
            <p:ph idx="1" type="body"/>
          </p:nvPr>
        </p:nvSpPr>
        <p:spPr>
          <a:xfrm>
            <a:off x="729325" y="2078875"/>
            <a:ext cx="3774300" cy="22611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80" name="Google Shape;80;p8"/>
          <p:cNvSpPr txBox="1"/>
          <p:nvPr>
            <p:ph idx="2" type="body"/>
          </p:nvPr>
        </p:nvSpPr>
        <p:spPr>
          <a:xfrm>
            <a:off x="4643604" y="2078875"/>
            <a:ext cx="3774300" cy="22611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81" name="Google Shape;81;p8"/>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
        <p:nvSpPr>
          <p:cNvPr id="82" name="Google Shape;82;p8">
            <a:hlinkClick action="ppaction://hlinksldjump" r:id="rId2"/>
          </p:cNvPr>
          <p:cNvSpPr/>
          <p:nvPr/>
        </p:nvSpPr>
        <p:spPr>
          <a:xfrm>
            <a:off x="8280450" y="0"/>
            <a:ext cx="863400" cy="454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3" name="Google Shape;83;p8">
            <a:hlinkClick action="ppaction://hlinksldjump" r:id="rId3"/>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84" name="Google Shape;84;p8">
            <a:hlinkClick action="ppaction://hlinksldjump" r:id="rId4"/>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85" name="Google Shape;85;p8">
            <a:hlinkClick action="ppaction://hlinksldjump" r:id="rId5"/>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6" name="Shape 86"/>
        <p:cNvGrpSpPr/>
        <p:nvPr/>
      </p:nvGrpSpPr>
      <p:grpSpPr>
        <a:xfrm>
          <a:off x="0" y="0"/>
          <a:ext cx="0" cy="0"/>
          <a:chOff x="0" y="0"/>
          <a:chExt cx="0" cy="0"/>
        </a:xfrm>
      </p:grpSpPr>
      <p:sp>
        <p:nvSpPr>
          <p:cNvPr id="87" name="Google Shape;87;p9"/>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8" name="Google Shape;88;p9"/>
          <p:cNvGrpSpPr/>
          <p:nvPr/>
        </p:nvGrpSpPr>
        <p:grpSpPr>
          <a:xfrm>
            <a:off x="830392" y="1191256"/>
            <a:ext cx="745763" cy="45826"/>
            <a:chOff x="4580561" y="2589004"/>
            <a:chExt cx="1064464" cy="25200"/>
          </a:xfrm>
        </p:grpSpPr>
        <p:sp>
          <p:nvSpPr>
            <p:cNvPr id="89" name="Google Shape;89;p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1" name="Google Shape;91;p9"/>
          <p:cNvSpPr txBox="1"/>
          <p:nvPr>
            <p:ph type="title"/>
          </p:nvPr>
        </p:nvSpPr>
        <p:spPr>
          <a:xfrm>
            <a:off x="729450" y="1318650"/>
            <a:ext cx="7688400" cy="5352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92" name="Google Shape;92;p9"/>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
        <p:nvSpPr>
          <p:cNvPr id="93" name="Google Shape;93;p9">
            <a:hlinkClick action="ppaction://hlinksldjump" r:id="rId2"/>
          </p:cNvPr>
          <p:cNvSpPr/>
          <p:nvPr/>
        </p:nvSpPr>
        <p:spPr>
          <a:xfrm>
            <a:off x="8280450" y="0"/>
            <a:ext cx="863400" cy="454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4" name="Google Shape;94;p9">
            <a:hlinkClick action="ppaction://hlinksldjump" r:id="rId3"/>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95" name="Google Shape;95;p9">
            <a:hlinkClick action="ppaction://hlinksldjump" r:id="rId4"/>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96" name="Google Shape;96;p9">
            <a:hlinkClick action="ppaction://hlinksldjump" r:id="rId5"/>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97" name="Shape 97"/>
        <p:cNvGrpSpPr/>
        <p:nvPr/>
      </p:nvGrpSpPr>
      <p:grpSpPr>
        <a:xfrm>
          <a:off x="0" y="0"/>
          <a:ext cx="0" cy="0"/>
          <a:chOff x="0" y="0"/>
          <a:chExt cx="0" cy="0"/>
        </a:xfrm>
      </p:grpSpPr>
      <p:sp>
        <p:nvSpPr>
          <p:cNvPr id="98" name="Google Shape;98;p10"/>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9" name="Google Shape;99;p10"/>
          <p:cNvGrpSpPr/>
          <p:nvPr/>
        </p:nvGrpSpPr>
        <p:grpSpPr>
          <a:xfrm>
            <a:off x="830392" y="1191256"/>
            <a:ext cx="745763" cy="45826"/>
            <a:chOff x="4580561" y="2589004"/>
            <a:chExt cx="1064464" cy="25200"/>
          </a:xfrm>
        </p:grpSpPr>
        <p:sp>
          <p:nvSpPr>
            <p:cNvPr id="100" name="Google Shape;100;p10"/>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0"/>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2" name="Google Shape;102;p10"/>
          <p:cNvSpPr txBox="1"/>
          <p:nvPr>
            <p:ph type="title"/>
          </p:nvPr>
        </p:nvSpPr>
        <p:spPr>
          <a:xfrm>
            <a:off x="730000" y="1318650"/>
            <a:ext cx="3300900" cy="13815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103" name="Google Shape;103;p10"/>
          <p:cNvSpPr txBox="1"/>
          <p:nvPr>
            <p:ph idx="1" type="body"/>
          </p:nvPr>
        </p:nvSpPr>
        <p:spPr>
          <a:xfrm>
            <a:off x="721225" y="2781725"/>
            <a:ext cx="3300900" cy="15975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104" name="Google Shape;104;p10"/>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
        <p:nvSpPr>
          <p:cNvPr id="105" name="Google Shape;105;p10">
            <a:hlinkClick action="ppaction://hlinksldjump" r:id="rId2"/>
          </p:cNvPr>
          <p:cNvSpPr/>
          <p:nvPr/>
        </p:nvSpPr>
        <p:spPr>
          <a:xfrm>
            <a:off x="8280450" y="0"/>
            <a:ext cx="863400" cy="454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6" name="Google Shape;106;p10">
            <a:hlinkClick action="ppaction://hlinksldjump" r:id="rId3"/>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07" name="Google Shape;107;p10">
            <a:hlinkClick action="ppaction://hlinksldjump" r:id="rId4"/>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08" name="Google Shape;108;p10">
            <a:hlinkClick action="ppaction://hlinksldjump" r:id="rId5"/>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2.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2800"/>
              <a:buFont typeface="Raleway"/>
              <a:buNone/>
              <a:defRPr b="1" sz="2800">
                <a:latin typeface="Raleway"/>
                <a:ea typeface="Raleway"/>
                <a:cs typeface="Raleway"/>
                <a:sym typeface="Raleway"/>
              </a:defRPr>
            </a:lvl1pPr>
            <a:lvl2pPr lvl="1">
              <a:spcBef>
                <a:spcPts val="0"/>
              </a:spcBef>
              <a:spcAft>
                <a:spcPts val="0"/>
              </a:spcAft>
              <a:buSzPts val="2800"/>
              <a:buFont typeface="Raleway"/>
              <a:buNone/>
              <a:defRPr b="1" sz="2800">
                <a:latin typeface="Raleway"/>
                <a:ea typeface="Raleway"/>
                <a:cs typeface="Raleway"/>
                <a:sym typeface="Raleway"/>
              </a:defRPr>
            </a:lvl2pPr>
            <a:lvl3pPr lvl="2">
              <a:spcBef>
                <a:spcPts val="0"/>
              </a:spcBef>
              <a:spcAft>
                <a:spcPts val="0"/>
              </a:spcAft>
              <a:buSzPts val="2800"/>
              <a:buFont typeface="Raleway"/>
              <a:buNone/>
              <a:defRPr b="1" sz="2800">
                <a:latin typeface="Raleway"/>
                <a:ea typeface="Raleway"/>
                <a:cs typeface="Raleway"/>
                <a:sym typeface="Raleway"/>
              </a:defRPr>
            </a:lvl3pPr>
            <a:lvl4pPr lvl="3">
              <a:spcBef>
                <a:spcPts val="0"/>
              </a:spcBef>
              <a:spcAft>
                <a:spcPts val="0"/>
              </a:spcAft>
              <a:buSzPts val="2800"/>
              <a:buFont typeface="Raleway"/>
              <a:buNone/>
              <a:defRPr b="1" sz="2800">
                <a:latin typeface="Raleway"/>
                <a:ea typeface="Raleway"/>
                <a:cs typeface="Raleway"/>
                <a:sym typeface="Raleway"/>
              </a:defRPr>
            </a:lvl4pPr>
            <a:lvl5pPr lvl="4">
              <a:spcBef>
                <a:spcPts val="0"/>
              </a:spcBef>
              <a:spcAft>
                <a:spcPts val="0"/>
              </a:spcAft>
              <a:buSzPts val="2800"/>
              <a:buFont typeface="Raleway"/>
              <a:buNone/>
              <a:defRPr b="1" sz="2800">
                <a:latin typeface="Raleway"/>
                <a:ea typeface="Raleway"/>
                <a:cs typeface="Raleway"/>
                <a:sym typeface="Raleway"/>
              </a:defRPr>
            </a:lvl5pPr>
            <a:lvl6pPr lvl="5">
              <a:spcBef>
                <a:spcPts val="0"/>
              </a:spcBef>
              <a:spcAft>
                <a:spcPts val="0"/>
              </a:spcAft>
              <a:buSzPts val="2800"/>
              <a:buFont typeface="Raleway"/>
              <a:buNone/>
              <a:defRPr b="1" sz="2800">
                <a:latin typeface="Raleway"/>
                <a:ea typeface="Raleway"/>
                <a:cs typeface="Raleway"/>
                <a:sym typeface="Raleway"/>
              </a:defRPr>
            </a:lvl6pPr>
            <a:lvl7pPr lvl="6">
              <a:spcBef>
                <a:spcPts val="0"/>
              </a:spcBef>
              <a:spcAft>
                <a:spcPts val="0"/>
              </a:spcAft>
              <a:buSzPts val="2800"/>
              <a:buFont typeface="Raleway"/>
              <a:buNone/>
              <a:defRPr b="1" sz="2800">
                <a:latin typeface="Raleway"/>
                <a:ea typeface="Raleway"/>
                <a:cs typeface="Raleway"/>
                <a:sym typeface="Raleway"/>
              </a:defRPr>
            </a:lvl7pPr>
            <a:lvl8pPr lvl="7">
              <a:spcBef>
                <a:spcPts val="0"/>
              </a:spcBef>
              <a:spcAft>
                <a:spcPts val="0"/>
              </a:spcAft>
              <a:buSzPts val="2800"/>
              <a:buFont typeface="Raleway"/>
              <a:buNone/>
              <a:defRPr b="1" sz="2800">
                <a:latin typeface="Raleway"/>
                <a:ea typeface="Raleway"/>
                <a:cs typeface="Raleway"/>
                <a:sym typeface="Raleway"/>
              </a:defRPr>
            </a:lvl8pPr>
            <a:lvl9pPr lvl="8">
              <a:spcBef>
                <a:spcPts val="0"/>
              </a:spcBef>
              <a:spcAft>
                <a:spcPts val="0"/>
              </a:spcAft>
              <a:buSzPts val="2800"/>
              <a:buFont typeface="Raleway"/>
              <a:buNone/>
              <a:defRPr b="1" sz="2800">
                <a:latin typeface="Raleway"/>
                <a:ea typeface="Raleway"/>
                <a:cs typeface="Raleway"/>
                <a:sym typeface="Raleway"/>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1150" lvl="0" marL="45720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8" name="Google Shape;8;p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f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10.png"/><Relationship Id="rId4" Type="http://schemas.openxmlformats.org/officeDocument/2006/relationships/image" Target="../media/image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21.jpg"/><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9.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20.jpg"/><Relationship Id="rId4" Type="http://schemas.openxmlformats.org/officeDocument/2006/relationships/image" Target="../media/image13.png"/><Relationship Id="rId5"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19.jpg"/><Relationship Id="rId4" Type="http://schemas.openxmlformats.org/officeDocument/2006/relationships/image" Target="../media/image6.png"/><Relationship Id="rId5"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19.jpg"/><Relationship Id="rId4" Type="http://schemas.openxmlformats.org/officeDocument/2006/relationships/image" Target="../media/image6.png"/><Relationship Id="rId5"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19.jpg"/><Relationship Id="rId4" Type="http://schemas.openxmlformats.org/officeDocument/2006/relationships/image" Target="../media/image6.png"/><Relationship Id="rId5"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5" name="Shape 175"/>
        <p:cNvGrpSpPr/>
        <p:nvPr/>
      </p:nvGrpSpPr>
      <p:grpSpPr>
        <a:xfrm>
          <a:off x="0" y="0"/>
          <a:ext cx="0" cy="0"/>
          <a:chOff x="0" y="0"/>
          <a:chExt cx="0" cy="0"/>
        </a:xfrm>
      </p:grpSpPr>
      <p:pic>
        <p:nvPicPr>
          <p:cNvPr id="176" name="Google Shape;176;p18" title="Mobilier Faubourg - crédit Marion Capelas (22).JPG"/>
          <p:cNvPicPr preferRelativeResize="0"/>
          <p:nvPr/>
        </p:nvPicPr>
        <p:blipFill rotWithShape="1">
          <a:blip r:embed="rId3">
            <a:alphaModFix/>
          </a:blip>
          <a:srcRect b="5448" l="0" r="0" t="14300"/>
          <a:stretch/>
        </p:blipFill>
        <p:spPr>
          <a:xfrm>
            <a:off x="0" y="491325"/>
            <a:ext cx="9144003" cy="4652174"/>
          </a:xfrm>
          <a:prstGeom prst="rect">
            <a:avLst/>
          </a:prstGeom>
          <a:noFill/>
          <a:ln>
            <a:noFill/>
          </a:ln>
        </p:spPr>
      </p:pic>
      <p:sp>
        <p:nvSpPr>
          <p:cNvPr id="177" name="Google Shape;177;p18"/>
          <p:cNvSpPr txBox="1"/>
          <p:nvPr>
            <p:ph type="ctrTitle"/>
          </p:nvPr>
        </p:nvSpPr>
        <p:spPr>
          <a:xfrm>
            <a:off x="729625" y="690425"/>
            <a:ext cx="7688100" cy="1664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sz="3200">
                <a:solidFill>
                  <a:schemeClr val="accent1"/>
                </a:solidFill>
              </a:rPr>
              <a:t>Les “Petites Villes de Demain”, </a:t>
            </a:r>
            <a:br>
              <a:rPr lang="fr" sz="3200">
                <a:solidFill>
                  <a:schemeClr val="accent1"/>
                </a:solidFill>
              </a:rPr>
            </a:br>
            <a:r>
              <a:rPr lang="fr" sz="3200">
                <a:solidFill>
                  <a:schemeClr val="accent1"/>
                </a:solidFill>
              </a:rPr>
              <a:t>une trajectoire dynamique</a:t>
            </a:r>
            <a:endParaRPr sz="2600">
              <a:solidFill>
                <a:schemeClr val="accent1"/>
              </a:solidFill>
            </a:endParaRPr>
          </a:p>
        </p:txBody>
      </p:sp>
      <p:sp>
        <p:nvSpPr>
          <p:cNvPr id="178" name="Google Shape;178;p18"/>
          <p:cNvSpPr txBox="1"/>
          <p:nvPr>
            <p:ph idx="1" type="subTitle"/>
          </p:nvPr>
        </p:nvSpPr>
        <p:spPr>
          <a:xfrm>
            <a:off x="729627" y="4164550"/>
            <a:ext cx="7688100" cy="54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fr" sz="1800">
                <a:solidFill>
                  <a:schemeClr val="lt2"/>
                </a:solidFill>
              </a:rPr>
              <a:t>Luc Jolivel, chef de projet Petites Villes de Demain,</a:t>
            </a:r>
            <a:endParaRPr b="1" sz="1800">
              <a:solidFill>
                <a:schemeClr val="lt2"/>
              </a:solidFill>
            </a:endParaRPr>
          </a:p>
          <a:p>
            <a:pPr indent="0" lvl="0" marL="0" rtl="0" algn="l">
              <a:spcBef>
                <a:spcPts val="0"/>
              </a:spcBef>
              <a:spcAft>
                <a:spcPts val="0"/>
              </a:spcAft>
              <a:buNone/>
            </a:pPr>
            <a:r>
              <a:rPr b="1" lang="fr" sz="1800">
                <a:solidFill>
                  <a:schemeClr val="lt2"/>
                </a:solidFill>
              </a:rPr>
              <a:t>Villes de La Charité-sur-Loire, Guérigny et Prémery</a:t>
            </a:r>
            <a:endParaRPr b="1" sz="1800">
              <a:solidFill>
                <a:schemeClr val="lt2"/>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pic>
        <p:nvPicPr>
          <p:cNvPr id="265" name="Google Shape;265;p27"/>
          <p:cNvPicPr preferRelativeResize="0"/>
          <p:nvPr/>
        </p:nvPicPr>
        <p:blipFill rotWithShape="1">
          <a:blip r:embed="rId3">
            <a:alphaModFix/>
          </a:blip>
          <a:srcRect b="8914" l="32986" r="32986" t="38303"/>
          <a:stretch/>
        </p:blipFill>
        <p:spPr>
          <a:xfrm>
            <a:off x="5155025" y="1163250"/>
            <a:ext cx="3988973" cy="3262599"/>
          </a:xfrm>
          <a:prstGeom prst="rect">
            <a:avLst/>
          </a:prstGeom>
          <a:noFill/>
          <a:ln>
            <a:noFill/>
          </a:ln>
        </p:spPr>
      </p:pic>
      <p:sp>
        <p:nvSpPr>
          <p:cNvPr id="266" name="Google Shape;266;p27"/>
          <p:cNvSpPr txBox="1"/>
          <p:nvPr>
            <p:ph type="title"/>
          </p:nvPr>
        </p:nvSpPr>
        <p:spPr>
          <a:xfrm>
            <a:off x="730725" y="1318650"/>
            <a:ext cx="3893400" cy="103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Un outil stratégique, </a:t>
            </a:r>
            <a:endParaRPr/>
          </a:p>
          <a:p>
            <a:pPr indent="0" lvl="0" marL="0" rtl="0" algn="l">
              <a:spcBef>
                <a:spcPts val="0"/>
              </a:spcBef>
              <a:spcAft>
                <a:spcPts val="0"/>
              </a:spcAft>
              <a:buNone/>
            </a:pPr>
            <a:r>
              <a:rPr lang="fr"/>
              <a:t>le P</a:t>
            </a:r>
            <a:r>
              <a:rPr lang="fr"/>
              <a:t>LU</a:t>
            </a:r>
            <a:endParaRPr/>
          </a:p>
        </p:txBody>
      </p:sp>
      <p:sp>
        <p:nvSpPr>
          <p:cNvPr id="267" name="Google Shape;267;p27"/>
          <p:cNvSpPr txBox="1"/>
          <p:nvPr>
            <p:ph idx="1" type="body"/>
          </p:nvPr>
        </p:nvSpPr>
        <p:spPr>
          <a:xfrm>
            <a:off x="721225" y="2434125"/>
            <a:ext cx="3893400" cy="2089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sz="1100"/>
              <a:t>Le rejet par les communes limitrophes d’un Plan Local d’Urbanisme Intercommunal à l’échelle de la Communauté de Communes Les Bertranges</a:t>
            </a:r>
            <a:endParaRPr sz="1100"/>
          </a:p>
          <a:p>
            <a:pPr indent="0" lvl="0" marL="0" rtl="0" algn="l">
              <a:spcBef>
                <a:spcPts val="1600"/>
              </a:spcBef>
              <a:spcAft>
                <a:spcPts val="0"/>
              </a:spcAft>
              <a:buNone/>
            </a:pPr>
            <a:r>
              <a:rPr b="1" lang="fr" sz="1100">
                <a:solidFill>
                  <a:schemeClr val="dk2"/>
                </a:solidFill>
              </a:rPr>
              <a:t>Un PLU en cours de révision</a:t>
            </a:r>
            <a:endParaRPr b="1" sz="1100">
              <a:solidFill>
                <a:schemeClr val="dk2"/>
              </a:solidFill>
            </a:endParaRPr>
          </a:p>
          <a:p>
            <a:pPr indent="-298450" lvl="0" marL="457200" rtl="0" algn="l">
              <a:spcBef>
                <a:spcPts val="0"/>
              </a:spcBef>
              <a:spcAft>
                <a:spcPts val="0"/>
              </a:spcAft>
              <a:buSzPts val="1100"/>
              <a:buChar char="●"/>
            </a:pPr>
            <a:r>
              <a:rPr lang="fr" sz="1100"/>
              <a:t>Le PADD, socle de l’urbanisme d’un territoire</a:t>
            </a:r>
            <a:endParaRPr sz="1100"/>
          </a:p>
          <a:p>
            <a:pPr indent="-298450" lvl="0" marL="457200" rtl="0" algn="l">
              <a:spcBef>
                <a:spcPts val="0"/>
              </a:spcBef>
              <a:spcAft>
                <a:spcPts val="0"/>
              </a:spcAft>
              <a:buSzPts val="1100"/>
              <a:buChar char="●"/>
            </a:pPr>
            <a:r>
              <a:rPr lang="fr" sz="1100"/>
              <a:t>La nécessité de prendre en compte les enjeux de développement </a:t>
            </a:r>
            <a:r>
              <a:rPr lang="fr" sz="1100"/>
              <a:t>durable</a:t>
            </a:r>
            <a:endParaRPr sz="1100"/>
          </a:p>
          <a:p>
            <a:pPr indent="-298450" lvl="0" marL="457200" rtl="0" algn="l">
              <a:spcBef>
                <a:spcPts val="0"/>
              </a:spcBef>
              <a:spcAft>
                <a:spcPts val="0"/>
              </a:spcAft>
              <a:buSzPts val="1100"/>
              <a:buChar char="●"/>
            </a:pPr>
            <a:r>
              <a:rPr lang="fr" sz="1100"/>
              <a:t>Un travail au long cours, environ trois ans.</a:t>
            </a:r>
            <a:endParaRPr sz="1100"/>
          </a:p>
        </p:txBody>
      </p:sp>
      <p:grpSp>
        <p:nvGrpSpPr>
          <p:cNvPr id="268" name="Google Shape;268;p27"/>
          <p:cNvGrpSpPr/>
          <p:nvPr/>
        </p:nvGrpSpPr>
        <p:grpSpPr>
          <a:xfrm>
            <a:off x="7170300" y="3306550"/>
            <a:ext cx="1973700" cy="1119300"/>
            <a:chOff x="7170300" y="3306550"/>
            <a:chExt cx="1973700" cy="1119300"/>
          </a:xfrm>
        </p:grpSpPr>
        <p:sp>
          <p:nvSpPr>
            <p:cNvPr id="269" name="Google Shape;269;p27"/>
            <p:cNvSpPr/>
            <p:nvPr/>
          </p:nvSpPr>
          <p:spPr>
            <a:xfrm>
              <a:off x="7170300" y="3306550"/>
              <a:ext cx="1973700" cy="1119300"/>
            </a:xfrm>
            <a:prstGeom prst="rect">
              <a:avLst/>
            </a:prstGeom>
            <a:solidFill>
              <a:srgbClr val="008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70" name="Google Shape;270;p27"/>
            <p:cNvSpPr txBox="1"/>
            <p:nvPr/>
          </p:nvSpPr>
          <p:spPr>
            <a:xfrm>
              <a:off x="7257150" y="3349000"/>
              <a:ext cx="1800000" cy="1034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fr" sz="1200">
                  <a:solidFill>
                    <a:srgbClr val="FFFFFF"/>
                  </a:solidFill>
                </a:rPr>
                <a:t>Un territoire entre Berry et Nièvre, marqué par une forte économie présentielle</a:t>
              </a:r>
              <a:endParaRPr b="1" sz="1200">
                <a:solidFill>
                  <a:srgbClr val="FFFFFF"/>
                </a:solidFill>
              </a:endParaRPr>
            </a:p>
            <a:p>
              <a:pPr indent="0" lvl="0" marL="0" rtl="0" algn="l">
                <a:lnSpc>
                  <a:spcPct val="115000"/>
                </a:lnSpc>
                <a:spcBef>
                  <a:spcPts val="0"/>
                </a:spcBef>
                <a:spcAft>
                  <a:spcPts val="0"/>
                </a:spcAft>
                <a:buNone/>
              </a:pPr>
              <a:r>
                <a:t/>
              </a:r>
              <a:endParaRPr sz="700">
                <a:solidFill>
                  <a:srgbClr val="D9F0FF"/>
                </a:solidFill>
              </a:endParaRPr>
            </a:p>
            <a:p>
              <a:pPr indent="0" lvl="0" marL="0" rtl="0" algn="l">
                <a:lnSpc>
                  <a:spcPct val="115000"/>
                </a:lnSpc>
                <a:spcBef>
                  <a:spcPts val="0"/>
                </a:spcBef>
                <a:spcAft>
                  <a:spcPts val="0"/>
                </a:spcAft>
                <a:buNone/>
              </a:pPr>
              <a:r>
                <a:t/>
              </a:r>
              <a:endParaRPr sz="700">
                <a:solidFill>
                  <a:srgbClr val="D9F0FF"/>
                </a:solidFill>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pic>
        <p:nvPicPr>
          <p:cNvPr id="275" name="Google Shape;275;p28"/>
          <p:cNvPicPr preferRelativeResize="0"/>
          <p:nvPr/>
        </p:nvPicPr>
        <p:blipFill rotWithShape="1">
          <a:blip r:embed="rId3">
            <a:alphaModFix/>
          </a:blip>
          <a:srcRect b="29579" l="27193" r="39079" t="21479"/>
          <a:stretch/>
        </p:blipFill>
        <p:spPr>
          <a:xfrm>
            <a:off x="5155025" y="1163250"/>
            <a:ext cx="3988973" cy="3256027"/>
          </a:xfrm>
          <a:prstGeom prst="rect">
            <a:avLst/>
          </a:prstGeom>
          <a:noFill/>
          <a:ln>
            <a:noFill/>
          </a:ln>
        </p:spPr>
      </p:pic>
      <p:sp>
        <p:nvSpPr>
          <p:cNvPr id="276" name="Google Shape;276;p28"/>
          <p:cNvSpPr txBox="1"/>
          <p:nvPr>
            <p:ph type="title"/>
          </p:nvPr>
        </p:nvSpPr>
        <p:spPr>
          <a:xfrm>
            <a:off x="730725" y="1318650"/>
            <a:ext cx="3893400" cy="103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Un outil patrimonial, </a:t>
            </a:r>
            <a:endParaRPr/>
          </a:p>
          <a:p>
            <a:pPr indent="0" lvl="0" marL="0" rtl="0" algn="l">
              <a:spcBef>
                <a:spcPts val="0"/>
              </a:spcBef>
              <a:spcAft>
                <a:spcPts val="0"/>
              </a:spcAft>
              <a:buNone/>
            </a:pPr>
            <a:r>
              <a:rPr lang="fr"/>
              <a:t>le SPR</a:t>
            </a:r>
            <a:endParaRPr/>
          </a:p>
        </p:txBody>
      </p:sp>
      <p:sp>
        <p:nvSpPr>
          <p:cNvPr id="277" name="Google Shape;277;p28"/>
          <p:cNvSpPr txBox="1"/>
          <p:nvPr>
            <p:ph idx="1" type="body"/>
          </p:nvPr>
        </p:nvSpPr>
        <p:spPr>
          <a:xfrm>
            <a:off x="721225" y="2434125"/>
            <a:ext cx="3893400" cy="2089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sz="1100"/>
              <a:t>Le Site Patrimonial Remarquable prend le relai de la ZPPAUP créée en 2005</a:t>
            </a:r>
            <a:endParaRPr sz="1100"/>
          </a:p>
          <a:p>
            <a:pPr indent="0" lvl="0" marL="0" rtl="0" algn="l">
              <a:spcBef>
                <a:spcPts val="1600"/>
              </a:spcBef>
              <a:spcAft>
                <a:spcPts val="0"/>
              </a:spcAft>
              <a:buNone/>
            </a:pPr>
            <a:r>
              <a:rPr b="1" lang="fr" sz="1100">
                <a:solidFill>
                  <a:schemeClr val="dk2"/>
                </a:solidFill>
              </a:rPr>
              <a:t>Un règlement simplifié</a:t>
            </a:r>
            <a:endParaRPr b="1" sz="1100">
              <a:solidFill>
                <a:schemeClr val="dk2"/>
              </a:solidFill>
            </a:endParaRPr>
          </a:p>
          <a:p>
            <a:pPr indent="-298450" lvl="0" marL="457200" rtl="0" algn="l">
              <a:spcBef>
                <a:spcPts val="0"/>
              </a:spcBef>
              <a:spcAft>
                <a:spcPts val="0"/>
              </a:spcAft>
              <a:buSzPts val="1100"/>
              <a:buChar char="●"/>
            </a:pPr>
            <a:r>
              <a:rPr lang="fr" sz="1100"/>
              <a:t>Une typologie de protection binaire</a:t>
            </a:r>
            <a:endParaRPr sz="1100"/>
          </a:p>
          <a:p>
            <a:pPr indent="-298450" lvl="0" marL="457200" rtl="0" algn="l">
              <a:spcBef>
                <a:spcPts val="0"/>
              </a:spcBef>
              <a:spcAft>
                <a:spcPts val="0"/>
              </a:spcAft>
              <a:buSzPts val="1100"/>
              <a:buChar char="●"/>
            </a:pPr>
            <a:r>
              <a:rPr lang="fr" sz="1100"/>
              <a:t>Une simplification des périmètres</a:t>
            </a:r>
            <a:endParaRPr sz="1100"/>
          </a:p>
          <a:p>
            <a:pPr indent="-298450" lvl="0" marL="457200" rtl="0" algn="l">
              <a:spcBef>
                <a:spcPts val="0"/>
              </a:spcBef>
              <a:spcAft>
                <a:spcPts val="0"/>
              </a:spcAft>
              <a:buSzPts val="1100"/>
              <a:buChar char="●"/>
            </a:pPr>
            <a:r>
              <a:rPr lang="fr" sz="1100"/>
              <a:t>La faisabilité d’un Plan de Sauvegarde et de Mise en Valeur (PSMV) à l’étude</a:t>
            </a:r>
            <a:endParaRPr sz="1100"/>
          </a:p>
        </p:txBody>
      </p:sp>
      <p:grpSp>
        <p:nvGrpSpPr>
          <p:cNvPr id="278" name="Google Shape;278;p28"/>
          <p:cNvGrpSpPr/>
          <p:nvPr/>
        </p:nvGrpSpPr>
        <p:grpSpPr>
          <a:xfrm>
            <a:off x="7170300" y="1167538"/>
            <a:ext cx="1973700" cy="1119300"/>
            <a:chOff x="7170300" y="1167538"/>
            <a:chExt cx="1973700" cy="1119300"/>
          </a:xfrm>
        </p:grpSpPr>
        <p:sp>
          <p:nvSpPr>
            <p:cNvPr id="279" name="Google Shape;279;p28"/>
            <p:cNvSpPr/>
            <p:nvPr/>
          </p:nvSpPr>
          <p:spPr>
            <a:xfrm>
              <a:off x="7170300" y="1167538"/>
              <a:ext cx="1973700" cy="1119300"/>
            </a:xfrm>
            <a:prstGeom prst="rect">
              <a:avLst/>
            </a:prstGeom>
            <a:solidFill>
              <a:srgbClr val="008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80" name="Google Shape;280;p28"/>
            <p:cNvSpPr txBox="1"/>
            <p:nvPr/>
          </p:nvSpPr>
          <p:spPr>
            <a:xfrm>
              <a:off x="7257150" y="1210000"/>
              <a:ext cx="1800000" cy="1034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fr" sz="1200">
                  <a:solidFill>
                    <a:srgbClr val="FFFFFF"/>
                  </a:solidFill>
                </a:rPr>
                <a:t>Une grande partie du territoire charitois est protégé au titre du patrimoine.</a:t>
              </a:r>
              <a:endParaRPr b="1" sz="1200">
                <a:solidFill>
                  <a:srgbClr val="FFFFFF"/>
                </a:solidFill>
              </a:endParaRPr>
            </a:p>
            <a:p>
              <a:pPr indent="0" lvl="0" marL="0" rtl="0" algn="l">
                <a:lnSpc>
                  <a:spcPct val="115000"/>
                </a:lnSpc>
                <a:spcBef>
                  <a:spcPts val="0"/>
                </a:spcBef>
                <a:spcAft>
                  <a:spcPts val="0"/>
                </a:spcAft>
                <a:buNone/>
              </a:pPr>
              <a:r>
                <a:t/>
              </a:r>
              <a:endParaRPr sz="700">
                <a:solidFill>
                  <a:srgbClr val="D9F0FF"/>
                </a:solidFill>
              </a:endParaRPr>
            </a:p>
            <a:p>
              <a:pPr indent="0" lvl="0" marL="0" rtl="0" algn="l">
                <a:lnSpc>
                  <a:spcPct val="115000"/>
                </a:lnSpc>
                <a:spcBef>
                  <a:spcPts val="0"/>
                </a:spcBef>
                <a:spcAft>
                  <a:spcPts val="0"/>
                </a:spcAft>
                <a:buNone/>
              </a:pPr>
              <a:r>
                <a:t/>
              </a:r>
              <a:endParaRPr sz="700">
                <a:solidFill>
                  <a:srgbClr val="D9F0FF"/>
                </a:solidFill>
              </a:endParaRPr>
            </a:p>
          </p:txBody>
        </p:sp>
      </p:grpSp>
      <p:pic>
        <p:nvPicPr>
          <p:cNvPr id="281" name="Google Shape;281;p28" title="ZT-UNESCO.jpg"/>
          <p:cNvPicPr preferRelativeResize="0"/>
          <p:nvPr/>
        </p:nvPicPr>
        <p:blipFill rotWithShape="1">
          <a:blip r:embed="rId4">
            <a:alphaModFix/>
          </a:blip>
          <a:srcRect b="2918" l="12640" r="18626" t="2928"/>
          <a:stretch/>
        </p:blipFill>
        <p:spPr>
          <a:xfrm>
            <a:off x="5155025" y="1163250"/>
            <a:ext cx="3988975" cy="325602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29"/>
          <p:cNvSpPr txBox="1"/>
          <p:nvPr>
            <p:ph type="title"/>
          </p:nvPr>
        </p:nvSpPr>
        <p:spPr>
          <a:xfrm>
            <a:off x="730725" y="1318650"/>
            <a:ext cx="3893400" cy="103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Une question centrale, l’habitat</a:t>
            </a:r>
            <a:endParaRPr b="0"/>
          </a:p>
        </p:txBody>
      </p:sp>
      <p:sp>
        <p:nvSpPr>
          <p:cNvPr id="287" name="Google Shape;287;p29"/>
          <p:cNvSpPr txBox="1"/>
          <p:nvPr>
            <p:ph idx="1" type="body"/>
          </p:nvPr>
        </p:nvSpPr>
        <p:spPr>
          <a:xfrm>
            <a:off x="721225" y="2434125"/>
            <a:ext cx="3893400" cy="2089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sz="1100"/>
              <a:t>Un centre ville qui perd ses habitants, une ville périphérique qui se stabilise, des communes limitrophes qui gagnent en population.</a:t>
            </a:r>
            <a:endParaRPr sz="1100"/>
          </a:p>
          <a:p>
            <a:pPr indent="0" lvl="0" marL="0" rtl="0" algn="l">
              <a:spcBef>
                <a:spcPts val="1600"/>
              </a:spcBef>
              <a:spcAft>
                <a:spcPts val="0"/>
              </a:spcAft>
              <a:buNone/>
            </a:pPr>
            <a:r>
              <a:rPr b="1" lang="fr" sz="1100">
                <a:solidFill>
                  <a:schemeClr val="dk2"/>
                </a:solidFill>
              </a:rPr>
              <a:t>Une OPAH RU et des opérations immobilières</a:t>
            </a:r>
            <a:endParaRPr b="1" sz="1100">
              <a:solidFill>
                <a:schemeClr val="dk2"/>
              </a:solidFill>
            </a:endParaRPr>
          </a:p>
          <a:p>
            <a:pPr indent="-298450" lvl="0" marL="457200" rtl="0" algn="l">
              <a:spcBef>
                <a:spcPts val="0"/>
              </a:spcBef>
              <a:spcAft>
                <a:spcPts val="0"/>
              </a:spcAft>
              <a:buSzPts val="1100"/>
              <a:buChar char="●"/>
            </a:pPr>
            <a:r>
              <a:rPr lang="fr" sz="1100"/>
              <a:t>Principes et limites de l’OPAH</a:t>
            </a:r>
            <a:endParaRPr sz="1100"/>
          </a:p>
          <a:p>
            <a:pPr indent="-298450" lvl="0" marL="457200" rtl="0" algn="l">
              <a:spcBef>
                <a:spcPts val="0"/>
              </a:spcBef>
              <a:spcAft>
                <a:spcPts val="0"/>
              </a:spcAft>
              <a:buSzPts val="1100"/>
              <a:buChar char="●"/>
            </a:pPr>
            <a:r>
              <a:rPr lang="fr" sz="1100"/>
              <a:t>Concilier patrimoine et habitabilité</a:t>
            </a:r>
            <a:endParaRPr sz="1100"/>
          </a:p>
          <a:p>
            <a:pPr indent="-298450" lvl="0" marL="457200" rtl="0" algn="l">
              <a:spcBef>
                <a:spcPts val="0"/>
              </a:spcBef>
              <a:spcAft>
                <a:spcPts val="0"/>
              </a:spcAft>
              <a:buSzPts val="1100"/>
              <a:buChar char="●"/>
            </a:pPr>
            <a:r>
              <a:rPr lang="fr" sz="1100"/>
              <a:t>Des opérations immobilières, publiques ou privées : loyers conventionnés ou de droit commun, habitat inclusif, fonds façades…</a:t>
            </a:r>
            <a:endParaRPr sz="1100"/>
          </a:p>
          <a:p>
            <a:pPr indent="-298450" lvl="0" marL="457200" rtl="0" algn="l">
              <a:spcBef>
                <a:spcPts val="0"/>
              </a:spcBef>
              <a:spcAft>
                <a:spcPts val="0"/>
              </a:spcAft>
              <a:buSzPts val="1100"/>
              <a:buChar char="●"/>
            </a:pPr>
            <a:r>
              <a:rPr lang="fr" sz="1100"/>
              <a:t>Des outils comme Zéro Logement Vacant</a:t>
            </a:r>
            <a:endParaRPr sz="1100"/>
          </a:p>
        </p:txBody>
      </p:sp>
      <p:pic>
        <p:nvPicPr>
          <p:cNvPr id="288" name="Google Shape;288;p29"/>
          <p:cNvPicPr preferRelativeResize="0"/>
          <p:nvPr/>
        </p:nvPicPr>
        <p:blipFill rotWithShape="1">
          <a:blip r:embed="rId3">
            <a:alphaModFix/>
          </a:blip>
          <a:srcRect b="0" l="40503" r="13684" t="7037"/>
          <a:stretch/>
        </p:blipFill>
        <p:spPr>
          <a:xfrm>
            <a:off x="7170375" y="1184525"/>
            <a:ext cx="1973632" cy="3262602"/>
          </a:xfrm>
          <a:prstGeom prst="rect">
            <a:avLst/>
          </a:prstGeom>
          <a:noFill/>
          <a:ln>
            <a:noFill/>
          </a:ln>
        </p:spPr>
      </p:pic>
      <p:pic>
        <p:nvPicPr>
          <p:cNvPr id="289" name="Google Shape;289;p29"/>
          <p:cNvPicPr preferRelativeResize="0"/>
          <p:nvPr/>
        </p:nvPicPr>
        <p:blipFill rotWithShape="1">
          <a:blip r:embed="rId4">
            <a:alphaModFix/>
          </a:blip>
          <a:srcRect b="0" l="27317" r="27312" t="0"/>
          <a:stretch/>
        </p:blipFill>
        <p:spPr>
          <a:xfrm>
            <a:off x="5146787" y="1184525"/>
            <a:ext cx="1973637" cy="3262598"/>
          </a:xfrm>
          <a:prstGeom prst="rect">
            <a:avLst/>
          </a:prstGeom>
          <a:noFill/>
          <a:ln>
            <a:noFill/>
          </a:ln>
        </p:spPr>
      </p:pic>
      <p:grpSp>
        <p:nvGrpSpPr>
          <p:cNvPr id="290" name="Google Shape;290;p29"/>
          <p:cNvGrpSpPr/>
          <p:nvPr/>
        </p:nvGrpSpPr>
        <p:grpSpPr>
          <a:xfrm>
            <a:off x="5146750" y="3327825"/>
            <a:ext cx="1973700" cy="1119300"/>
            <a:chOff x="5146750" y="3327825"/>
            <a:chExt cx="1973700" cy="1119300"/>
          </a:xfrm>
        </p:grpSpPr>
        <p:sp>
          <p:nvSpPr>
            <p:cNvPr id="291" name="Google Shape;291;p29"/>
            <p:cNvSpPr/>
            <p:nvPr/>
          </p:nvSpPr>
          <p:spPr>
            <a:xfrm>
              <a:off x="5146750" y="3327825"/>
              <a:ext cx="1973700" cy="1119300"/>
            </a:xfrm>
            <a:prstGeom prst="rect">
              <a:avLst/>
            </a:prstGeom>
            <a:solidFill>
              <a:srgbClr val="008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92" name="Google Shape;292;p29"/>
            <p:cNvSpPr txBox="1"/>
            <p:nvPr/>
          </p:nvSpPr>
          <p:spPr>
            <a:xfrm>
              <a:off x="5228450" y="3349000"/>
              <a:ext cx="1800000" cy="1034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fr" sz="1200">
                  <a:solidFill>
                    <a:srgbClr val="FFFFFF"/>
                  </a:solidFill>
                </a:rPr>
                <a:t>250 logements vacants, insalubres ou indignes, pour </a:t>
              </a:r>
              <a:br>
                <a:rPr b="1" lang="fr" sz="1200">
                  <a:solidFill>
                    <a:srgbClr val="FFFFFF"/>
                  </a:solidFill>
                </a:rPr>
              </a:br>
              <a:r>
                <a:rPr b="1" lang="fr" sz="1200">
                  <a:solidFill>
                    <a:srgbClr val="FFFFFF"/>
                  </a:solidFill>
                </a:rPr>
                <a:t>168 propriétaires</a:t>
              </a:r>
              <a:endParaRPr b="1" sz="1200">
                <a:solidFill>
                  <a:srgbClr val="FFFFFF"/>
                </a:solidFill>
              </a:endParaRPr>
            </a:p>
            <a:p>
              <a:pPr indent="0" lvl="0" marL="0" rtl="0" algn="l">
                <a:lnSpc>
                  <a:spcPct val="115000"/>
                </a:lnSpc>
                <a:spcBef>
                  <a:spcPts val="0"/>
                </a:spcBef>
                <a:spcAft>
                  <a:spcPts val="0"/>
                </a:spcAft>
                <a:buNone/>
              </a:pPr>
              <a:r>
                <a:t/>
              </a:r>
              <a:endParaRPr sz="700">
                <a:solidFill>
                  <a:srgbClr val="D9F0FF"/>
                </a:solidFill>
              </a:endParaRPr>
            </a:p>
            <a:p>
              <a:pPr indent="0" lvl="0" marL="0" rtl="0" algn="l">
                <a:lnSpc>
                  <a:spcPct val="115000"/>
                </a:lnSpc>
                <a:spcBef>
                  <a:spcPts val="0"/>
                </a:spcBef>
                <a:spcAft>
                  <a:spcPts val="0"/>
                </a:spcAft>
                <a:buNone/>
              </a:pPr>
              <a:r>
                <a:t/>
              </a:r>
              <a:endParaRPr sz="700">
                <a:solidFill>
                  <a:srgbClr val="D9F0FF"/>
                </a:solidFill>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30"/>
          <p:cNvSpPr txBox="1"/>
          <p:nvPr>
            <p:ph type="title"/>
          </p:nvPr>
        </p:nvSpPr>
        <p:spPr>
          <a:xfrm>
            <a:off x="730725" y="1318650"/>
            <a:ext cx="3893400" cy="103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Reconversion du silo à grains</a:t>
            </a:r>
            <a:endParaRPr b="0"/>
          </a:p>
        </p:txBody>
      </p:sp>
      <p:pic>
        <p:nvPicPr>
          <p:cNvPr id="298" name="Google Shape;298;p30"/>
          <p:cNvPicPr preferRelativeResize="0"/>
          <p:nvPr/>
        </p:nvPicPr>
        <p:blipFill rotWithShape="1">
          <a:blip r:embed="rId3">
            <a:alphaModFix/>
          </a:blip>
          <a:srcRect b="12204" l="59671" r="10642" t="19994"/>
          <a:stretch/>
        </p:blipFill>
        <p:spPr>
          <a:xfrm>
            <a:off x="5525700" y="494750"/>
            <a:ext cx="3618288" cy="4648749"/>
          </a:xfrm>
          <a:prstGeom prst="rect">
            <a:avLst/>
          </a:prstGeom>
          <a:noFill/>
          <a:ln>
            <a:noFill/>
          </a:ln>
        </p:spPr>
      </p:pic>
      <p:sp>
        <p:nvSpPr>
          <p:cNvPr id="299" name="Google Shape;299;p30"/>
          <p:cNvSpPr txBox="1"/>
          <p:nvPr>
            <p:ph idx="1" type="body"/>
          </p:nvPr>
        </p:nvSpPr>
        <p:spPr>
          <a:xfrm>
            <a:off x="721225" y="2434125"/>
            <a:ext cx="3893400" cy="2089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sz="1100"/>
              <a:t>Le projet initial de transformation du silo à grains en brasserie est devenu un projet un projet d’urbanisme pour le quartier de la gare</a:t>
            </a:r>
            <a:endParaRPr sz="1100"/>
          </a:p>
          <a:p>
            <a:pPr indent="0" lvl="0" marL="0" rtl="0" algn="l">
              <a:spcBef>
                <a:spcPts val="1600"/>
              </a:spcBef>
              <a:spcAft>
                <a:spcPts val="0"/>
              </a:spcAft>
              <a:buNone/>
            </a:pPr>
            <a:r>
              <a:rPr b="1" lang="fr" sz="1100">
                <a:solidFill>
                  <a:schemeClr val="dk2"/>
                </a:solidFill>
              </a:rPr>
              <a:t>Eléments du projet :</a:t>
            </a:r>
            <a:endParaRPr b="1" sz="1100">
              <a:solidFill>
                <a:schemeClr val="dk2"/>
              </a:solidFill>
            </a:endParaRPr>
          </a:p>
          <a:p>
            <a:pPr indent="-298450" lvl="0" marL="457200" rtl="0" algn="l">
              <a:spcBef>
                <a:spcPts val="0"/>
              </a:spcBef>
              <a:spcAft>
                <a:spcPts val="0"/>
              </a:spcAft>
              <a:buSzPts val="1100"/>
              <a:buChar char="●"/>
            </a:pPr>
            <a:r>
              <a:rPr lang="fr" sz="1100"/>
              <a:t>Création d’une brasserie</a:t>
            </a:r>
            <a:endParaRPr sz="1100"/>
          </a:p>
          <a:p>
            <a:pPr indent="-298450" lvl="0" marL="457200" rtl="0" algn="l">
              <a:spcBef>
                <a:spcPts val="0"/>
              </a:spcBef>
              <a:spcAft>
                <a:spcPts val="0"/>
              </a:spcAft>
              <a:buSzPts val="1100"/>
              <a:buChar char="●"/>
            </a:pPr>
            <a:r>
              <a:rPr lang="fr" sz="1100"/>
              <a:t>Démolition du deuxième silo et renaturation</a:t>
            </a:r>
            <a:endParaRPr sz="1100"/>
          </a:p>
          <a:p>
            <a:pPr indent="-298450" lvl="0" marL="457200" rtl="0" algn="l">
              <a:spcBef>
                <a:spcPts val="0"/>
              </a:spcBef>
              <a:spcAft>
                <a:spcPts val="0"/>
              </a:spcAft>
              <a:buSzPts val="1100"/>
              <a:buChar char="●"/>
            </a:pPr>
            <a:r>
              <a:rPr lang="fr" sz="1100"/>
              <a:t>Création d’une zone artisanale et commerciale</a:t>
            </a:r>
            <a:endParaRPr sz="1100"/>
          </a:p>
          <a:p>
            <a:pPr indent="-298450" lvl="0" marL="457200" rtl="0" algn="l">
              <a:spcBef>
                <a:spcPts val="0"/>
              </a:spcBef>
              <a:spcAft>
                <a:spcPts val="0"/>
              </a:spcAft>
              <a:buSzPts val="1100"/>
              <a:buChar char="●"/>
            </a:pPr>
            <a:r>
              <a:rPr lang="fr" sz="1100"/>
              <a:t>Reconversion de l’usine voisine</a:t>
            </a:r>
            <a:endParaRPr sz="1100"/>
          </a:p>
          <a:p>
            <a:pPr indent="-298450" lvl="0" marL="457200" rtl="0" algn="l">
              <a:spcBef>
                <a:spcPts val="0"/>
              </a:spcBef>
              <a:spcAft>
                <a:spcPts val="0"/>
              </a:spcAft>
              <a:buSzPts val="1100"/>
              <a:buChar char="●"/>
            </a:pPr>
            <a:r>
              <a:rPr lang="fr" sz="1100"/>
              <a:t>Refonte du quartier de la gare</a:t>
            </a:r>
            <a:endParaRPr sz="1100"/>
          </a:p>
        </p:txBody>
      </p:sp>
      <p:pic>
        <p:nvPicPr>
          <p:cNvPr descr="Une image contenant texte, carte, Plan&#10;&#10;Description générée automatiquement" id="300" name="Google Shape;300;p30"/>
          <p:cNvPicPr preferRelativeResize="0"/>
          <p:nvPr/>
        </p:nvPicPr>
        <p:blipFill rotWithShape="1">
          <a:blip r:embed="rId4">
            <a:alphaModFix/>
          </a:blip>
          <a:srcRect b="0" l="34266" r="0" t="0"/>
          <a:stretch/>
        </p:blipFill>
        <p:spPr>
          <a:xfrm>
            <a:off x="5483500" y="483700"/>
            <a:ext cx="3660500" cy="4659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31"/>
          <p:cNvSpPr txBox="1"/>
          <p:nvPr>
            <p:ph type="title"/>
          </p:nvPr>
        </p:nvSpPr>
        <p:spPr>
          <a:xfrm>
            <a:off x="730725" y="1318650"/>
            <a:ext cx="3893400" cy="103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Aménagement du prieuré de La Charité</a:t>
            </a:r>
            <a:endParaRPr b="0"/>
          </a:p>
        </p:txBody>
      </p:sp>
      <p:sp>
        <p:nvSpPr>
          <p:cNvPr id="306" name="Google Shape;306;p31"/>
          <p:cNvSpPr txBox="1"/>
          <p:nvPr>
            <p:ph idx="1" type="body"/>
          </p:nvPr>
        </p:nvSpPr>
        <p:spPr>
          <a:xfrm>
            <a:off x="721225" y="2434125"/>
            <a:ext cx="3893400" cy="2089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sz="1100"/>
              <a:t>La création d’un espace d’accueil au sein du Prieuré de La Charité implique la refonte de l’accès des visiteurs</a:t>
            </a:r>
            <a:endParaRPr sz="1100"/>
          </a:p>
          <a:p>
            <a:pPr indent="0" lvl="0" marL="0" rtl="0" algn="l">
              <a:spcBef>
                <a:spcPts val="1600"/>
              </a:spcBef>
              <a:spcAft>
                <a:spcPts val="0"/>
              </a:spcAft>
              <a:buNone/>
            </a:pPr>
            <a:r>
              <a:rPr b="1" lang="fr" sz="1100">
                <a:solidFill>
                  <a:schemeClr val="dk2"/>
                </a:solidFill>
              </a:rPr>
              <a:t>Eléments du projet :</a:t>
            </a:r>
            <a:endParaRPr b="1" sz="1100">
              <a:solidFill>
                <a:schemeClr val="dk2"/>
              </a:solidFill>
            </a:endParaRPr>
          </a:p>
          <a:p>
            <a:pPr indent="-298450" lvl="0" marL="457200" rtl="0" algn="l">
              <a:spcBef>
                <a:spcPts val="0"/>
              </a:spcBef>
              <a:spcAft>
                <a:spcPts val="0"/>
              </a:spcAft>
              <a:buSzPts val="1100"/>
              <a:buChar char="●"/>
            </a:pPr>
            <a:r>
              <a:rPr lang="fr" sz="1100"/>
              <a:t>Aménagement de l’étage du prieuré incluant accueil du public, espace d’interprétation du patrimoine, médiathèque, lieux de diffusion, ateliers d’artistes…</a:t>
            </a:r>
            <a:endParaRPr sz="1100"/>
          </a:p>
          <a:p>
            <a:pPr indent="-298450" lvl="0" marL="457200" rtl="0" algn="l">
              <a:spcBef>
                <a:spcPts val="0"/>
              </a:spcBef>
              <a:spcAft>
                <a:spcPts val="0"/>
              </a:spcAft>
              <a:buSzPts val="1100"/>
              <a:buChar char="●"/>
            </a:pPr>
            <a:r>
              <a:rPr lang="fr" sz="1100"/>
              <a:t>La création d’une passerelle </a:t>
            </a:r>
            <a:endParaRPr sz="1100"/>
          </a:p>
          <a:p>
            <a:pPr indent="-298450" lvl="0" marL="457200" rtl="0" algn="l">
              <a:spcBef>
                <a:spcPts val="0"/>
              </a:spcBef>
              <a:spcAft>
                <a:spcPts val="0"/>
              </a:spcAft>
              <a:buSzPts val="1100"/>
              <a:buChar char="●"/>
            </a:pPr>
            <a:r>
              <a:rPr lang="fr" sz="1100"/>
              <a:t>La refonte des accès au monument</a:t>
            </a:r>
            <a:endParaRPr sz="1100"/>
          </a:p>
        </p:txBody>
      </p:sp>
      <p:pic>
        <p:nvPicPr>
          <p:cNvPr id="307" name="Google Shape;307;p31" title="Eglise Notre-Dame, prieuré de la Charité-sur-Loire(6).jpg"/>
          <p:cNvPicPr preferRelativeResize="0"/>
          <p:nvPr/>
        </p:nvPicPr>
        <p:blipFill rotWithShape="1">
          <a:blip r:embed="rId3">
            <a:alphaModFix/>
          </a:blip>
          <a:srcRect b="0" l="14842" r="0" t="0"/>
          <a:stretch/>
        </p:blipFill>
        <p:spPr>
          <a:xfrm>
            <a:off x="5494400" y="499100"/>
            <a:ext cx="3649603" cy="3279375"/>
          </a:xfrm>
          <a:prstGeom prst="rect">
            <a:avLst/>
          </a:prstGeom>
          <a:noFill/>
          <a:ln>
            <a:noFill/>
          </a:ln>
        </p:spPr>
      </p:pic>
      <p:pic>
        <p:nvPicPr>
          <p:cNvPr id="308" name="Google Shape;308;p31"/>
          <p:cNvPicPr preferRelativeResize="0"/>
          <p:nvPr/>
        </p:nvPicPr>
        <p:blipFill>
          <a:blip r:embed="rId4">
            <a:alphaModFix/>
          </a:blip>
          <a:stretch>
            <a:fillRect/>
          </a:stretch>
        </p:blipFill>
        <p:spPr>
          <a:xfrm>
            <a:off x="5482460" y="3053700"/>
            <a:ext cx="3661540" cy="2089800"/>
          </a:xfrm>
          <a:prstGeom prst="rect">
            <a:avLst/>
          </a:prstGeom>
          <a:noFill/>
          <a:ln>
            <a:noFill/>
          </a:ln>
        </p:spPr>
      </p:pic>
      <p:pic>
        <p:nvPicPr>
          <p:cNvPr id="309" name="Google Shape;309;p31"/>
          <p:cNvPicPr preferRelativeResize="0"/>
          <p:nvPr/>
        </p:nvPicPr>
        <p:blipFill rotWithShape="1">
          <a:blip r:embed="rId5">
            <a:alphaModFix/>
          </a:blip>
          <a:srcRect b="0" l="2972" r="4133" t="0"/>
          <a:stretch/>
        </p:blipFill>
        <p:spPr>
          <a:xfrm>
            <a:off x="5483500" y="505625"/>
            <a:ext cx="3660500" cy="46378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pic>
        <p:nvPicPr>
          <p:cNvPr id="314" name="Google Shape;314;p32"/>
          <p:cNvPicPr preferRelativeResize="0"/>
          <p:nvPr/>
        </p:nvPicPr>
        <p:blipFill rotWithShape="1">
          <a:blip r:embed="rId3">
            <a:alphaModFix/>
          </a:blip>
          <a:srcRect b="21997" l="14065" r="12523" t="40643"/>
          <a:stretch/>
        </p:blipFill>
        <p:spPr>
          <a:xfrm>
            <a:off x="0" y="2525779"/>
            <a:ext cx="9144000" cy="2617720"/>
          </a:xfrm>
          <a:prstGeom prst="rect">
            <a:avLst/>
          </a:prstGeom>
          <a:noFill/>
          <a:ln>
            <a:noFill/>
          </a:ln>
        </p:spPr>
      </p:pic>
      <p:sp>
        <p:nvSpPr>
          <p:cNvPr id="315" name="Google Shape;315;p32"/>
          <p:cNvSpPr txBox="1"/>
          <p:nvPr>
            <p:ph type="title"/>
          </p:nvPr>
        </p:nvSpPr>
        <p:spPr>
          <a:xfrm>
            <a:off x="730725" y="1318650"/>
            <a:ext cx="3893400" cy="103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La création d’une résidence autonomie</a:t>
            </a:r>
            <a:endParaRPr b="0"/>
          </a:p>
        </p:txBody>
      </p:sp>
      <p:sp>
        <p:nvSpPr>
          <p:cNvPr id="316" name="Google Shape;316;p32"/>
          <p:cNvSpPr txBox="1"/>
          <p:nvPr>
            <p:ph idx="1" type="body"/>
          </p:nvPr>
        </p:nvSpPr>
        <p:spPr>
          <a:xfrm>
            <a:off x="4624125" y="723575"/>
            <a:ext cx="4292100" cy="1802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sz="1100"/>
              <a:t>La Charité a répondu à un appel à projet de la CARSAT pour la création d’une résidence autonomie. Le projet permet de donner un second souffle à la Zone d’Aménagement Concerté</a:t>
            </a:r>
            <a:endParaRPr sz="1100"/>
          </a:p>
          <a:p>
            <a:pPr indent="0" lvl="0" marL="0" rtl="0" algn="l">
              <a:spcBef>
                <a:spcPts val="1600"/>
              </a:spcBef>
              <a:spcAft>
                <a:spcPts val="0"/>
              </a:spcAft>
              <a:buNone/>
            </a:pPr>
            <a:r>
              <a:rPr b="1" lang="fr" sz="1100">
                <a:solidFill>
                  <a:schemeClr val="dk2"/>
                </a:solidFill>
              </a:rPr>
              <a:t>Eléments du projet :</a:t>
            </a:r>
            <a:endParaRPr b="1" sz="1100">
              <a:solidFill>
                <a:schemeClr val="dk2"/>
              </a:solidFill>
            </a:endParaRPr>
          </a:p>
          <a:p>
            <a:pPr indent="-298450" lvl="0" marL="457200" rtl="0" algn="l">
              <a:spcBef>
                <a:spcPts val="0"/>
              </a:spcBef>
              <a:spcAft>
                <a:spcPts val="0"/>
              </a:spcAft>
              <a:buSzPts val="1100"/>
              <a:buChar char="●"/>
            </a:pPr>
            <a:r>
              <a:rPr lang="fr" sz="1100"/>
              <a:t>Un programme de 70 logements en résidence autonomie</a:t>
            </a:r>
            <a:endParaRPr sz="1100"/>
          </a:p>
          <a:p>
            <a:pPr indent="-298450" lvl="0" marL="457200" rtl="0" algn="l">
              <a:spcBef>
                <a:spcPts val="0"/>
              </a:spcBef>
              <a:spcAft>
                <a:spcPts val="0"/>
              </a:spcAft>
              <a:buSzPts val="1100"/>
              <a:buChar char="●"/>
            </a:pPr>
            <a:r>
              <a:rPr lang="fr" sz="1100"/>
              <a:t>La mise en oeuvre d’un deuxième réseau de chaleur</a:t>
            </a:r>
            <a:endParaRPr sz="1100"/>
          </a:p>
          <a:p>
            <a:pPr indent="-298450" lvl="0" marL="457200" rtl="0" algn="l">
              <a:spcBef>
                <a:spcPts val="0"/>
              </a:spcBef>
              <a:spcAft>
                <a:spcPts val="0"/>
              </a:spcAft>
              <a:buSzPts val="1100"/>
              <a:buChar char="●"/>
            </a:pPr>
            <a:r>
              <a:rPr lang="fr" sz="1100"/>
              <a:t>L’amorce d’un écoquartier;</a:t>
            </a:r>
            <a:endParaRPr sz="11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pic>
        <p:nvPicPr>
          <p:cNvPr id="321" name="Google Shape;321;p33" title="IMG_3195.JPG"/>
          <p:cNvPicPr preferRelativeResize="0"/>
          <p:nvPr/>
        </p:nvPicPr>
        <p:blipFill rotWithShape="1">
          <a:blip r:embed="rId3">
            <a:alphaModFix/>
          </a:blip>
          <a:srcRect b="24918" l="0" r="0" t="15794"/>
          <a:stretch/>
        </p:blipFill>
        <p:spPr>
          <a:xfrm>
            <a:off x="0" y="0"/>
            <a:ext cx="9144000" cy="5749202"/>
          </a:xfrm>
          <a:prstGeom prst="rect">
            <a:avLst/>
          </a:prstGeom>
          <a:noFill/>
          <a:ln>
            <a:noFill/>
          </a:ln>
        </p:spPr>
      </p:pic>
      <p:sp>
        <p:nvSpPr>
          <p:cNvPr id="322" name="Google Shape;322;p33"/>
          <p:cNvSpPr txBox="1"/>
          <p:nvPr>
            <p:ph type="ctrTitle"/>
          </p:nvPr>
        </p:nvSpPr>
        <p:spPr>
          <a:xfrm>
            <a:off x="729450" y="1322450"/>
            <a:ext cx="7688100" cy="1664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sz="4800">
                <a:solidFill>
                  <a:schemeClr val="lt1"/>
                </a:solidFill>
              </a:rPr>
              <a:t>Merci !</a:t>
            </a:r>
            <a:endParaRPr>
              <a:solidFill>
                <a:schemeClr val="lt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82" name="Shape 182"/>
        <p:cNvGrpSpPr/>
        <p:nvPr/>
      </p:nvGrpSpPr>
      <p:grpSpPr>
        <a:xfrm>
          <a:off x="0" y="0"/>
          <a:ext cx="0" cy="0"/>
          <a:chOff x="0" y="0"/>
          <a:chExt cx="0" cy="0"/>
        </a:xfrm>
      </p:grpSpPr>
      <p:sp>
        <p:nvSpPr>
          <p:cNvPr id="183" name="Google Shape;183;p19"/>
          <p:cNvSpPr txBox="1"/>
          <p:nvPr>
            <p:ph type="title"/>
          </p:nvPr>
        </p:nvSpPr>
        <p:spPr>
          <a:xfrm>
            <a:off x="1293850" y="1370825"/>
            <a:ext cx="71100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Quelques sujets à vous soumettre</a:t>
            </a:r>
            <a:endParaRPr/>
          </a:p>
        </p:txBody>
      </p:sp>
      <p:sp>
        <p:nvSpPr>
          <p:cNvPr id="184" name="Google Shape;184;p19"/>
          <p:cNvSpPr txBox="1"/>
          <p:nvPr/>
        </p:nvSpPr>
        <p:spPr>
          <a:xfrm>
            <a:off x="1293850" y="2274400"/>
            <a:ext cx="6591300" cy="205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300">
                <a:solidFill>
                  <a:srgbClr val="FFFFFF"/>
                </a:solidFill>
                <a:latin typeface="Raleway"/>
                <a:ea typeface="Raleway"/>
                <a:cs typeface="Raleway"/>
                <a:sym typeface="Raleway"/>
              </a:rPr>
              <a:t>Les procédures de développement territorial</a:t>
            </a:r>
            <a:endParaRPr sz="1300">
              <a:solidFill>
                <a:srgbClr val="FFFFFF"/>
              </a:solidFill>
              <a:latin typeface="Raleway"/>
              <a:ea typeface="Raleway"/>
              <a:cs typeface="Raleway"/>
              <a:sym typeface="Raleway"/>
            </a:endParaRPr>
          </a:p>
          <a:p>
            <a:pPr indent="0" lvl="0" marL="0" rtl="0" algn="l">
              <a:spcBef>
                <a:spcPts val="1600"/>
              </a:spcBef>
              <a:spcAft>
                <a:spcPts val="0"/>
              </a:spcAft>
              <a:buNone/>
            </a:pPr>
            <a:r>
              <a:rPr lang="fr" sz="1300">
                <a:solidFill>
                  <a:srgbClr val="FFFFFF"/>
                </a:solidFill>
                <a:latin typeface="Raleway"/>
                <a:ea typeface="Raleway"/>
                <a:cs typeface="Raleway"/>
                <a:sym typeface="Raleway"/>
              </a:rPr>
              <a:t>La hiérarchie des normes et la prégnance des contractualisations</a:t>
            </a:r>
            <a:endParaRPr sz="1300">
              <a:solidFill>
                <a:srgbClr val="FFFFFF"/>
              </a:solidFill>
              <a:latin typeface="Raleway"/>
              <a:ea typeface="Raleway"/>
              <a:cs typeface="Raleway"/>
              <a:sym typeface="Raleway"/>
            </a:endParaRPr>
          </a:p>
          <a:p>
            <a:pPr indent="0" lvl="0" marL="0" rtl="0" algn="l">
              <a:spcBef>
                <a:spcPts val="1600"/>
              </a:spcBef>
              <a:spcAft>
                <a:spcPts val="0"/>
              </a:spcAft>
              <a:buNone/>
            </a:pPr>
            <a:r>
              <a:rPr lang="fr" sz="1300">
                <a:solidFill>
                  <a:srgbClr val="FFFFFF"/>
                </a:solidFill>
                <a:latin typeface="Raleway"/>
                <a:ea typeface="Raleway"/>
                <a:cs typeface="Raleway"/>
                <a:sym typeface="Raleway"/>
              </a:rPr>
              <a:t>Les outils d’urbanisme qui accompagnent une collectivité</a:t>
            </a:r>
            <a:endParaRPr sz="1300">
              <a:solidFill>
                <a:srgbClr val="FFFFFF"/>
              </a:solidFill>
              <a:latin typeface="Raleway"/>
              <a:ea typeface="Raleway"/>
              <a:cs typeface="Raleway"/>
              <a:sym typeface="Raleway"/>
            </a:endParaRPr>
          </a:p>
          <a:p>
            <a:pPr indent="0" lvl="0" marL="0" rtl="0" algn="l">
              <a:spcBef>
                <a:spcPts val="1600"/>
              </a:spcBef>
              <a:spcAft>
                <a:spcPts val="0"/>
              </a:spcAft>
              <a:buNone/>
            </a:pPr>
            <a:r>
              <a:rPr lang="fr" sz="1300">
                <a:solidFill>
                  <a:srgbClr val="FFFFFF"/>
                </a:solidFill>
                <a:latin typeface="Raleway"/>
                <a:ea typeface="Raleway"/>
                <a:cs typeface="Raleway"/>
                <a:sym typeface="Raleway"/>
              </a:rPr>
              <a:t>L’urbanisme au quotidien, dans les projets</a:t>
            </a:r>
            <a:endParaRPr sz="1300">
              <a:solidFill>
                <a:srgbClr val="FFFFFF"/>
              </a:solidFill>
              <a:latin typeface="Raleway"/>
              <a:ea typeface="Raleway"/>
              <a:cs typeface="Raleway"/>
              <a:sym typeface="Raleway"/>
            </a:endParaRPr>
          </a:p>
          <a:p>
            <a:pPr indent="0" lvl="0" marL="0" rtl="0" algn="l">
              <a:spcBef>
                <a:spcPts val="0"/>
              </a:spcBef>
              <a:spcAft>
                <a:spcPts val="0"/>
              </a:spcAft>
              <a:buNone/>
            </a:pPr>
            <a:r>
              <a:t/>
            </a:r>
            <a:endParaRPr sz="1300">
              <a:solidFill>
                <a:srgbClr val="FFFFFF"/>
              </a:solidFill>
              <a:latin typeface="Raleway"/>
              <a:ea typeface="Raleway"/>
              <a:cs typeface="Raleway"/>
              <a:sym typeface="Raleway"/>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20"/>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Les politiques de la ville</a:t>
            </a:r>
            <a:endParaRPr/>
          </a:p>
        </p:txBody>
      </p:sp>
      <p:sp>
        <p:nvSpPr>
          <p:cNvPr id="190" name="Google Shape;190;p20"/>
          <p:cNvSpPr/>
          <p:nvPr/>
        </p:nvSpPr>
        <p:spPr>
          <a:xfrm>
            <a:off x="1400790" y="2181675"/>
            <a:ext cx="328800" cy="328800"/>
          </a:xfrm>
          <a:prstGeom prst="ellipse">
            <a:avLst/>
          </a:prstGeom>
          <a:solidFill>
            <a:srgbClr val="00BFA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800">
                <a:solidFill>
                  <a:srgbClr val="FFFFFF"/>
                </a:solidFill>
              </a:rPr>
              <a:t>1</a:t>
            </a:r>
            <a:endParaRPr b="1" sz="800">
              <a:solidFill>
                <a:srgbClr val="FFFFFF"/>
              </a:solidFill>
            </a:endParaRPr>
          </a:p>
        </p:txBody>
      </p:sp>
      <p:sp>
        <p:nvSpPr>
          <p:cNvPr id="191" name="Google Shape;191;p20"/>
          <p:cNvSpPr txBox="1"/>
          <p:nvPr>
            <p:ph idx="1" type="body"/>
          </p:nvPr>
        </p:nvSpPr>
        <p:spPr>
          <a:xfrm>
            <a:off x="1847691" y="2073775"/>
            <a:ext cx="2832900" cy="105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fr" sz="2000"/>
              <a:t>Action Coeur de ville</a:t>
            </a:r>
            <a:endParaRPr b="1" sz="2000"/>
          </a:p>
          <a:p>
            <a:pPr indent="0" lvl="0" marL="0" rtl="0" algn="l">
              <a:spcBef>
                <a:spcPts val="0"/>
              </a:spcBef>
              <a:spcAft>
                <a:spcPts val="1600"/>
              </a:spcAft>
              <a:buNone/>
            </a:pPr>
            <a:r>
              <a:rPr lang="fr" sz="1100"/>
              <a:t>Villes de plus de 20 000 habitants</a:t>
            </a:r>
            <a:endParaRPr sz="1100"/>
          </a:p>
        </p:txBody>
      </p:sp>
      <p:sp>
        <p:nvSpPr>
          <p:cNvPr id="192" name="Google Shape;192;p20"/>
          <p:cNvSpPr/>
          <p:nvPr/>
        </p:nvSpPr>
        <p:spPr>
          <a:xfrm>
            <a:off x="1400790" y="2932425"/>
            <a:ext cx="328800" cy="328800"/>
          </a:xfrm>
          <a:prstGeom prst="ellipse">
            <a:avLst/>
          </a:prstGeom>
          <a:solidFill>
            <a:srgbClr val="00BFA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800">
                <a:solidFill>
                  <a:srgbClr val="FFFFFF"/>
                </a:solidFill>
              </a:rPr>
              <a:t>2</a:t>
            </a:r>
            <a:endParaRPr b="1" sz="800">
              <a:solidFill>
                <a:srgbClr val="FFFFFF"/>
              </a:solidFill>
            </a:endParaRPr>
          </a:p>
        </p:txBody>
      </p:sp>
      <p:sp>
        <p:nvSpPr>
          <p:cNvPr id="193" name="Google Shape;193;p20"/>
          <p:cNvSpPr txBox="1"/>
          <p:nvPr>
            <p:ph idx="1" type="body"/>
          </p:nvPr>
        </p:nvSpPr>
        <p:spPr>
          <a:xfrm>
            <a:off x="1847701" y="2855500"/>
            <a:ext cx="3034200" cy="105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fr" sz="2000"/>
              <a:t>Petites villes de Demain</a:t>
            </a:r>
            <a:endParaRPr b="1" sz="2000"/>
          </a:p>
          <a:p>
            <a:pPr indent="0" lvl="0" marL="0" rtl="0" algn="l">
              <a:spcBef>
                <a:spcPts val="0"/>
              </a:spcBef>
              <a:spcAft>
                <a:spcPts val="1600"/>
              </a:spcAft>
              <a:buNone/>
            </a:pPr>
            <a:r>
              <a:rPr lang="fr" sz="1100"/>
              <a:t>Villes de moins de 20 000 habitants</a:t>
            </a:r>
            <a:endParaRPr sz="1100"/>
          </a:p>
        </p:txBody>
      </p:sp>
      <p:sp>
        <p:nvSpPr>
          <p:cNvPr id="194" name="Google Shape;194;p20"/>
          <p:cNvSpPr/>
          <p:nvPr/>
        </p:nvSpPr>
        <p:spPr>
          <a:xfrm>
            <a:off x="1400809" y="3789075"/>
            <a:ext cx="328800" cy="328800"/>
          </a:xfrm>
          <a:prstGeom prst="ellipse">
            <a:avLst/>
          </a:prstGeom>
          <a:solidFill>
            <a:srgbClr val="00BFA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800">
                <a:solidFill>
                  <a:srgbClr val="FFFFFF"/>
                </a:solidFill>
              </a:rPr>
              <a:t>3</a:t>
            </a:r>
            <a:endParaRPr b="1" sz="800">
              <a:solidFill>
                <a:srgbClr val="FFFFFF"/>
              </a:solidFill>
            </a:endParaRPr>
          </a:p>
        </p:txBody>
      </p:sp>
      <p:sp>
        <p:nvSpPr>
          <p:cNvPr id="195" name="Google Shape;195;p20"/>
          <p:cNvSpPr txBox="1"/>
          <p:nvPr>
            <p:ph idx="1" type="body"/>
          </p:nvPr>
        </p:nvSpPr>
        <p:spPr>
          <a:xfrm>
            <a:off x="1847712" y="3732875"/>
            <a:ext cx="2832900" cy="105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fr" sz="2000"/>
              <a:t>Villages d’avenir</a:t>
            </a:r>
            <a:endParaRPr b="1" sz="2000"/>
          </a:p>
          <a:p>
            <a:pPr indent="0" lvl="0" marL="0" rtl="0" algn="l">
              <a:spcBef>
                <a:spcPts val="0"/>
              </a:spcBef>
              <a:spcAft>
                <a:spcPts val="1600"/>
              </a:spcAft>
              <a:buNone/>
            </a:pPr>
            <a:r>
              <a:rPr lang="fr" sz="1100"/>
              <a:t>Villes de moins de 3 500 habitants</a:t>
            </a:r>
            <a:endParaRPr sz="1100"/>
          </a:p>
        </p:txBody>
      </p:sp>
      <p:sp>
        <p:nvSpPr>
          <p:cNvPr id="196" name="Google Shape;196;p20"/>
          <p:cNvSpPr txBox="1"/>
          <p:nvPr>
            <p:ph idx="1" type="body"/>
          </p:nvPr>
        </p:nvSpPr>
        <p:spPr>
          <a:xfrm>
            <a:off x="5536100" y="1126775"/>
            <a:ext cx="3080400" cy="3670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Un socle: la politique de l’habitat</a:t>
            </a:r>
            <a:br>
              <a:rPr lang="fr"/>
            </a:br>
            <a:br>
              <a:rPr lang="fr"/>
            </a:br>
            <a:r>
              <a:rPr lang="fr"/>
              <a:t>5 axes proposés : </a:t>
            </a:r>
            <a:br>
              <a:rPr lang="fr"/>
            </a:br>
            <a:r>
              <a:rPr lang="fr"/>
              <a:t>- Habitat en centre ville</a:t>
            </a:r>
            <a:br>
              <a:rPr lang="fr"/>
            </a:br>
            <a:r>
              <a:rPr lang="fr"/>
              <a:t>- Développement économique et commercial</a:t>
            </a:r>
            <a:br>
              <a:rPr lang="fr"/>
            </a:br>
            <a:r>
              <a:rPr lang="fr"/>
              <a:t>- Mobilité, accessibilité et connexions</a:t>
            </a:r>
            <a:br>
              <a:rPr lang="fr"/>
            </a:br>
            <a:r>
              <a:rPr lang="fr"/>
              <a:t>- Formes urbaines, espaces publics, patrimoine</a:t>
            </a:r>
            <a:br>
              <a:rPr lang="fr"/>
            </a:br>
            <a:r>
              <a:rPr lang="fr"/>
              <a:t>- Accès aux équipements et services publics</a:t>
            </a:r>
            <a:endParaRPr/>
          </a:p>
          <a:p>
            <a:pPr indent="0" lvl="0" marL="0" rtl="0" algn="l">
              <a:spcBef>
                <a:spcPts val="1600"/>
              </a:spcBef>
              <a:spcAft>
                <a:spcPts val="0"/>
              </a:spcAft>
              <a:buNone/>
            </a:pPr>
            <a:r>
              <a:rPr lang="fr"/>
              <a:t>Une forte aide à </a:t>
            </a:r>
            <a:r>
              <a:rPr lang="fr"/>
              <a:t>l'ingénierie</a:t>
            </a:r>
            <a:endParaRPr/>
          </a:p>
          <a:p>
            <a:pPr indent="0" lvl="0" marL="0" rtl="0" algn="l">
              <a:spcBef>
                <a:spcPts val="1600"/>
              </a:spcBef>
              <a:spcAft>
                <a:spcPts val="1600"/>
              </a:spcAft>
              <a:buNone/>
            </a:pPr>
            <a:r>
              <a:rPr lang="fr"/>
              <a:t>Un accompagnement par BDT, CEREMA, ANCT…</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21"/>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Une réflexion à l’échelle des bassins de vie</a:t>
            </a:r>
            <a:endParaRPr/>
          </a:p>
        </p:txBody>
      </p:sp>
      <p:sp>
        <p:nvSpPr>
          <p:cNvPr id="202" name="Google Shape;202;p21"/>
          <p:cNvSpPr/>
          <p:nvPr/>
        </p:nvSpPr>
        <p:spPr>
          <a:xfrm>
            <a:off x="-75" y="2614075"/>
            <a:ext cx="9144000" cy="25779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pic>
        <p:nvPicPr>
          <p:cNvPr id="203" name="Google Shape;203;p21"/>
          <p:cNvPicPr preferRelativeResize="0"/>
          <p:nvPr/>
        </p:nvPicPr>
        <p:blipFill rotWithShape="1">
          <a:blip r:embed="rId3">
            <a:alphaModFix/>
          </a:blip>
          <a:srcRect b="27689" l="0" r="0" t="13683"/>
          <a:stretch/>
        </p:blipFill>
        <p:spPr>
          <a:xfrm>
            <a:off x="336875" y="2839100"/>
            <a:ext cx="2524125" cy="2038350"/>
          </a:xfrm>
          <a:prstGeom prst="rect">
            <a:avLst/>
          </a:prstGeom>
          <a:noFill/>
          <a:ln>
            <a:noFill/>
          </a:ln>
        </p:spPr>
      </p:pic>
      <p:pic>
        <p:nvPicPr>
          <p:cNvPr id="204" name="Google Shape;204;p21"/>
          <p:cNvPicPr preferRelativeResize="0"/>
          <p:nvPr/>
        </p:nvPicPr>
        <p:blipFill rotWithShape="1">
          <a:blip r:embed="rId4">
            <a:alphaModFix/>
          </a:blip>
          <a:srcRect b="27130" l="0" r="0" t="11680"/>
          <a:stretch/>
        </p:blipFill>
        <p:spPr>
          <a:xfrm>
            <a:off x="3309938" y="2839100"/>
            <a:ext cx="2524125" cy="2095500"/>
          </a:xfrm>
          <a:prstGeom prst="rect">
            <a:avLst/>
          </a:prstGeom>
          <a:noFill/>
          <a:ln>
            <a:noFill/>
          </a:ln>
        </p:spPr>
      </p:pic>
      <p:pic>
        <p:nvPicPr>
          <p:cNvPr id="205" name="Google Shape;205;p21"/>
          <p:cNvPicPr preferRelativeResize="0"/>
          <p:nvPr/>
        </p:nvPicPr>
        <p:blipFill rotWithShape="1">
          <a:blip r:embed="rId5">
            <a:alphaModFix/>
          </a:blip>
          <a:srcRect b="26012" l="0" r="0" t="10527"/>
          <a:stretch/>
        </p:blipFill>
        <p:spPr>
          <a:xfrm>
            <a:off x="6283025" y="2839100"/>
            <a:ext cx="2524125" cy="2095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22"/>
          <p:cNvSpPr txBox="1"/>
          <p:nvPr>
            <p:ph type="title"/>
          </p:nvPr>
        </p:nvSpPr>
        <p:spPr>
          <a:xfrm>
            <a:off x="730000" y="1318650"/>
            <a:ext cx="4305900" cy="57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PVD, une opération de revitalisation du territoire</a:t>
            </a:r>
            <a:endParaRPr/>
          </a:p>
        </p:txBody>
      </p:sp>
      <p:sp>
        <p:nvSpPr>
          <p:cNvPr id="211" name="Google Shape;211;p22"/>
          <p:cNvSpPr txBox="1"/>
          <p:nvPr/>
        </p:nvSpPr>
        <p:spPr>
          <a:xfrm>
            <a:off x="730005" y="2577947"/>
            <a:ext cx="3636600" cy="261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fr" sz="1100">
                <a:solidFill>
                  <a:schemeClr val="dk1"/>
                </a:solidFill>
                <a:latin typeface="Lato"/>
                <a:ea typeface="Lato"/>
                <a:cs typeface="Lato"/>
                <a:sym typeface="Lato"/>
              </a:rPr>
              <a:t>Renforcer les fonctions de centralités des Petites Villes de Demain</a:t>
            </a:r>
            <a:endParaRPr sz="1100"/>
          </a:p>
        </p:txBody>
      </p:sp>
      <p:sp>
        <p:nvSpPr>
          <p:cNvPr id="212" name="Google Shape;212;p22"/>
          <p:cNvSpPr txBox="1"/>
          <p:nvPr/>
        </p:nvSpPr>
        <p:spPr>
          <a:xfrm>
            <a:off x="730005" y="3108335"/>
            <a:ext cx="3636600" cy="261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fr" sz="1100">
                <a:solidFill>
                  <a:schemeClr val="dk1"/>
                </a:solidFill>
                <a:latin typeface="Lato"/>
                <a:ea typeface="Lato"/>
                <a:cs typeface="Lato"/>
                <a:sym typeface="Lato"/>
              </a:rPr>
              <a:t>Au bénéfice de la qualité de vie de ses habitants et des territoires alentours</a:t>
            </a:r>
            <a:endParaRPr sz="1500"/>
          </a:p>
        </p:txBody>
      </p:sp>
      <p:sp>
        <p:nvSpPr>
          <p:cNvPr id="213" name="Google Shape;213;p22"/>
          <p:cNvSpPr txBox="1"/>
          <p:nvPr/>
        </p:nvSpPr>
        <p:spPr>
          <a:xfrm>
            <a:off x="730005" y="3638710"/>
            <a:ext cx="3636600" cy="261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fr" sz="1100">
                <a:solidFill>
                  <a:schemeClr val="dk1"/>
                </a:solidFill>
                <a:latin typeface="Lato"/>
                <a:ea typeface="Lato"/>
                <a:cs typeface="Lato"/>
                <a:sym typeface="Lato"/>
              </a:rPr>
              <a:t>Dans une trajectoire dynamique et engagée dans la transition écologique</a:t>
            </a:r>
            <a:endParaRPr sz="1500"/>
          </a:p>
        </p:txBody>
      </p:sp>
      <p:pic>
        <p:nvPicPr>
          <p:cNvPr descr="Une image contenant carte&#10;&#10;Description générée automatiquement" id="214" name="Google Shape;214;p22"/>
          <p:cNvPicPr preferRelativeResize="0"/>
          <p:nvPr/>
        </p:nvPicPr>
        <p:blipFill>
          <a:blip r:embed="rId3">
            <a:alphaModFix/>
          </a:blip>
          <a:stretch>
            <a:fillRect/>
          </a:stretch>
        </p:blipFill>
        <p:spPr>
          <a:xfrm>
            <a:off x="5146800" y="1318650"/>
            <a:ext cx="3997200" cy="325457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218" name="Shape 218"/>
        <p:cNvGrpSpPr/>
        <p:nvPr/>
      </p:nvGrpSpPr>
      <p:grpSpPr>
        <a:xfrm>
          <a:off x="0" y="0"/>
          <a:ext cx="0" cy="0"/>
          <a:chOff x="0" y="0"/>
          <a:chExt cx="0" cy="0"/>
        </a:xfrm>
      </p:grpSpPr>
      <p:sp>
        <p:nvSpPr>
          <p:cNvPr id="219" name="Google Shape;219;p23"/>
          <p:cNvSpPr txBox="1"/>
          <p:nvPr>
            <p:ph type="title"/>
          </p:nvPr>
        </p:nvSpPr>
        <p:spPr>
          <a:xfrm>
            <a:off x="729450" y="439775"/>
            <a:ext cx="7010100" cy="350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sz="1800"/>
              <a:t>La Charité, un patrimoine d’exception au service de l’attractivité d’un territoire</a:t>
            </a:r>
            <a:endParaRPr sz="1800"/>
          </a:p>
        </p:txBody>
      </p:sp>
      <p:sp>
        <p:nvSpPr>
          <p:cNvPr id="220" name="Google Shape;220;p23"/>
          <p:cNvSpPr txBox="1"/>
          <p:nvPr>
            <p:ph idx="4294967295" type="body"/>
          </p:nvPr>
        </p:nvSpPr>
        <p:spPr>
          <a:xfrm>
            <a:off x="729450" y="1570725"/>
            <a:ext cx="7771500" cy="23334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Clr>
                <a:srgbClr val="FFFFFF"/>
              </a:buClr>
              <a:buSzPts val="1600"/>
              <a:buChar char="●"/>
            </a:pPr>
            <a:r>
              <a:rPr lang="fr" sz="1600">
                <a:solidFill>
                  <a:srgbClr val="FFFFFF"/>
                </a:solidFill>
              </a:rPr>
              <a:t>Poursuivre le programme de restauration du prieuré clunisien</a:t>
            </a:r>
            <a:endParaRPr sz="1600">
              <a:solidFill>
                <a:srgbClr val="FFFFFF"/>
              </a:solidFill>
            </a:endParaRPr>
          </a:p>
          <a:p>
            <a:pPr indent="-330200" lvl="0" marL="457200" rtl="0" algn="l">
              <a:spcBef>
                <a:spcPts val="0"/>
              </a:spcBef>
              <a:spcAft>
                <a:spcPts val="0"/>
              </a:spcAft>
              <a:buClr>
                <a:srgbClr val="FFFFFF"/>
              </a:buClr>
              <a:buSzPts val="1600"/>
              <a:buChar char="●"/>
            </a:pPr>
            <a:r>
              <a:rPr lang="fr" sz="1600">
                <a:solidFill>
                  <a:srgbClr val="FFFFFF"/>
                </a:solidFill>
              </a:rPr>
              <a:t>Proposer une nouvelle qualité de ville, collectivement</a:t>
            </a:r>
            <a:endParaRPr sz="1600">
              <a:solidFill>
                <a:srgbClr val="FFFFFF"/>
              </a:solidFill>
            </a:endParaRPr>
          </a:p>
          <a:p>
            <a:pPr indent="-330200" lvl="1" marL="914400" rtl="0" algn="l">
              <a:spcBef>
                <a:spcPts val="0"/>
              </a:spcBef>
              <a:spcAft>
                <a:spcPts val="0"/>
              </a:spcAft>
              <a:buClr>
                <a:srgbClr val="FFFFFF"/>
              </a:buClr>
              <a:buSzPts val="1600"/>
              <a:buChar char="○"/>
            </a:pPr>
            <a:r>
              <a:rPr lang="fr" sz="1600">
                <a:solidFill>
                  <a:srgbClr val="FFFFFF"/>
                </a:solidFill>
              </a:rPr>
              <a:t>OPAH RU / SPR / PLU / Maison de l’Habitat / Résidence Autonomie / Quartier Vert / Pension de famille / Rénovation thermique des écoles /  rénovation des rues/création de places…</a:t>
            </a:r>
            <a:endParaRPr sz="1600">
              <a:solidFill>
                <a:srgbClr val="FFFFFF"/>
              </a:solidFill>
            </a:endParaRPr>
          </a:p>
          <a:p>
            <a:pPr indent="-330200" lvl="0" marL="457200" rtl="0" algn="l">
              <a:spcBef>
                <a:spcPts val="0"/>
              </a:spcBef>
              <a:spcAft>
                <a:spcPts val="0"/>
              </a:spcAft>
              <a:buClr>
                <a:srgbClr val="FFFFFF"/>
              </a:buClr>
              <a:buSzPts val="1600"/>
              <a:buChar char="●"/>
            </a:pPr>
            <a:r>
              <a:rPr lang="fr" sz="1600">
                <a:solidFill>
                  <a:srgbClr val="FFFFFF"/>
                </a:solidFill>
              </a:rPr>
              <a:t>Soutenir l’inventivité charitoise</a:t>
            </a:r>
            <a:endParaRPr sz="1600">
              <a:solidFill>
                <a:srgbClr val="FFFFFF"/>
              </a:solidFill>
            </a:endParaRPr>
          </a:p>
          <a:p>
            <a:pPr indent="-330200" lvl="1" marL="914400" rtl="0" algn="l">
              <a:spcBef>
                <a:spcPts val="0"/>
              </a:spcBef>
              <a:spcAft>
                <a:spcPts val="0"/>
              </a:spcAft>
              <a:buClr>
                <a:srgbClr val="FFFFFF"/>
              </a:buClr>
              <a:buSzPts val="1600"/>
              <a:buChar char="○"/>
            </a:pPr>
            <a:r>
              <a:rPr lang="fr" sz="1600">
                <a:solidFill>
                  <a:srgbClr val="FFFFFF"/>
                </a:solidFill>
              </a:rPr>
              <a:t>Cité du Mot, centre culturel de rencontre / Dynamique commerciale / Bazar Café…</a:t>
            </a:r>
            <a:endParaRPr sz="1600">
              <a:solidFill>
                <a:srgbClr val="FFFFFF"/>
              </a:solidFill>
            </a:endParaRPr>
          </a:p>
          <a:p>
            <a:pPr indent="-330200" lvl="0" marL="457200" rtl="0" algn="l">
              <a:spcBef>
                <a:spcPts val="0"/>
              </a:spcBef>
              <a:spcAft>
                <a:spcPts val="0"/>
              </a:spcAft>
              <a:buClr>
                <a:srgbClr val="FFFFFF"/>
              </a:buClr>
              <a:buSzPts val="1600"/>
              <a:buChar char="●"/>
            </a:pPr>
            <a:r>
              <a:rPr lang="fr" sz="1600">
                <a:solidFill>
                  <a:srgbClr val="FFFFFF"/>
                </a:solidFill>
              </a:rPr>
              <a:t>Accompagner le développement économique et touristique</a:t>
            </a:r>
            <a:endParaRPr sz="1600">
              <a:solidFill>
                <a:srgbClr val="FFFFFF"/>
              </a:solidFill>
            </a:endParaRPr>
          </a:p>
          <a:p>
            <a:pPr indent="-330200" lvl="1" marL="914400" rtl="0" algn="l">
              <a:spcBef>
                <a:spcPts val="0"/>
              </a:spcBef>
              <a:spcAft>
                <a:spcPts val="0"/>
              </a:spcAft>
              <a:buClr>
                <a:srgbClr val="FFFFFF"/>
              </a:buClr>
              <a:buSzPts val="1600"/>
              <a:buChar char="○"/>
            </a:pPr>
            <a:r>
              <a:rPr lang="fr" sz="1600">
                <a:solidFill>
                  <a:srgbClr val="FFFFFF"/>
                </a:solidFill>
              </a:rPr>
              <a:t>Silo à grains / Établissements Hôteliers…</a:t>
            </a:r>
            <a:endParaRPr sz="1600">
              <a:solidFill>
                <a:srgbClr val="FFFF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0">
                                            <p:txEl>
                                              <p:pRg end="0" st="0"/>
                                            </p:txEl>
                                          </p:spTgt>
                                        </p:tgtEl>
                                        <p:attrNameLst>
                                          <p:attrName>style.visibility</p:attrName>
                                        </p:attrNameLst>
                                      </p:cBhvr>
                                      <p:to>
                                        <p:strVal val="visible"/>
                                      </p:to>
                                    </p:set>
                                    <p:animEffect filter="fade" transition="in">
                                      <p:cBhvr>
                                        <p:cTn dur="1000"/>
                                        <p:tgtEl>
                                          <p:spTgt spid="22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0">
                                            <p:txEl>
                                              <p:pRg end="1" st="1"/>
                                            </p:txEl>
                                          </p:spTgt>
                                        </p:tgtEl>
                                        <p:attrNameLst>
                                          <p:attrName>style.visibility</p:attrName>
                                        </p:attrNameLst>
                                      </p:cBhvr>
                                      <p:to>
                                        <p:strVal val="visible"/>
                                      </p:to>
                                    </p:set>
                                    <p:animEffect filter="fade" transition="in">
                                      <p:cBhvr>
                                        <p:cTn dur="1000"/>
                                        <p:tgtEl>
                                          <p:spTgt spid="22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0">
                                            <p:txEl>
                                              <p:pRg end="2" st="2"/>
                                            </p:txEl>
                                          </p:spTgt>
                                        </p:tgtEl>
                                        <p:attrNameLst>
                                          <p:attrName>style.visibility</p:attrName>
                                        </p:attrNameLst>
                                      </p:cBhvr>
                                      <p:to>
                                        <p:strVal val="visible"/>
                                      </p:to>
                                    </p:set>
                                    <p:animEffect filter="fade" transition="in">
                                      <p:cBhvr>
                                        <p:cTn dur="1000"/>
                                        <p:tgtEl>
                                          <p:spTgt spid="22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0">
                                            <p:txEl>
                                              <p:pRg end="3" st="3"/>
                                            </p:txEl>
                                          </p:spTgt>
                                        </p:tgtEl>
                                        <p:attrNameLst>
                                          <p:attrName>style.visibility</p:attrName>
                                        </p:attrNameLst>
                                      </p:cBhvr>
                                      <p:to>
                                        <p:strVal val="visible"/>
                                      </p:to>
                                    </p:set>
                                    <p:animEffect filter="fade" transition="in">
                                      <p:cBhvr>
                                        <p:cTn dur="1000"/>
                                        <p:tgtEl>
                                          <p:spTgt spid="220">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0">
                                            <p:txEl>
                                              <p:pRg end="4" st="4"/>
                                            </p:txEl>
                                          </p:spTgt>
                                        </p:tgtEl>
                                        <p:attrNameLst>
                                          <p:attrName>style.visibility</p:attrName>
                                        </p:attrNameLst>
                                      </p:cBhvr>
                                      <p:to>
                                        <p:strVal val="visible"/>
                                      </p:to>
                                    </p:set>
                                    <p:animEffect filter="fade" transition="in">
                                      <p:cBhvr>
                                        <p:cTn dur="1000"/>
                                        <p:tgtEl>
                                          <p:spTgt spid="220">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0">
                                            <p:txEl>
                                              <p:pRg end="5" st="5"/>
                                            </p:txEl>
                                          </p:spTgt>
                                        </p:tgtEl>
                                        <p:attrNameLst>
                                          <p:attrName>style.visibility</p:attrName>
                                        </p:attrNameLst>
                                      </p:cBhvr>
                                      <p:to>
                                        <p:strVal val="visible"/>
                                      </p:to>
                                    </p:set>
                                    <p:animEffect filter="fade" transition="in">
                                      <p:cBhvr>
                                        <p:cTn dur="1000"/>
                                        <p:tgtEl>
                                          <p:spTgt spid="220">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0">
                                            <p:txEl>
                                              <p:pRg end="6" st="6"/>
                                            </p:txEl>
                                          </p:spTgt>
                                        </p:tgtEl>
                                        <p:attrNameLst>
                                          <p:attrName>style.visibility</p:attrName>
                                        </p:attrNameLst>
                                      </p:cBhvr>
                                      <p:to>
                                        <p:strVal val="visible"/>
                                      </p:to>
                                    </p:set>
                                    <p:animEffect filter="fade" transition="in">
                                      <p:cBhvr>
                                        <p:cTn dur="1000"/>
                                        <p:tgtEl>
                                          <p:spTgt spid="220">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24"/>
          <p:cNvSpPr txBox="1"/>
          <p:nvPr>
            <p:ph type="title"/>
          </p:nvPr>
        </p:nvSpPr>
        <p:spPr>
          <a:xfrm>
            <a:off x="730000" y="1318650"/>
            <a:ext cx="3636600" cy="57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Des lois à prendre en compte</a:t>
            </a:r>
            <a:endParaRPr/>
          </a:p>
        </p:txBody>
      </p:sp>
      <p:sp>
        <p:nvSpPr>
          <p:cNvPr id="226" name="Google Shape;226;p24"/>
          <p:cNvSpPr txBox="1"/>
          <p:nvPr/>
        </p:nvSpPr>
        <p:spPr>
          <a:xfrm>
            <a:off x="734530" y="2293472"/>
            <a:ext cx="3636600" cy="261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fr" sz="1100">
                <a:solidFill>
                  <a:schemeClr val="dk1"/>
                </a:solidFill>
                <a:latin typeface="Lato"/>
                <a:ea typeface="Lato"/>
                <a:cs typeface="Lato"/>
                <a:sym typeface="Lato"/>
              </a:rPr>
              <a:t>01    | </a:t>
            </a:r>
            <a:r>
              <a:rPr lang="fr" sz="1100">
                <a:solidFill>
                  <a:srgbClr val="000000"/>
                </a:solidFill>
                <a:latin typeface="Lato"/>
                <a:ea typeface="Lato"/>
                <a:cs typeface="Lato"/>
                <a:sym typeface="Lato"/>
              </a:rPr>
              <a:t>   </a:t>
            </a:r>
            <a:r>
              <a:rPr lang="fr" sz="1100">
                <a:latin typeface="Lato"/>
                <a:ea typeface="Lato"/>
                <a:cs typeface="Lato"/>
                <a:sym typeface="Lato"/>
              </a:rPr>
              <a:t>Loi de programmation relative à la mise en œuvre du Grenelle de l’Environnement du 3 août 2009 dite «Loi Grenelle I»</a:t>
            </a:r>
            <a:endParaRPr sz="1100"/>
          </a:p>
        </p:txBody>
      </p:sp>
      <p:sp>
        <p:nvSpPr>
          <p:cNvPr id="227" name="Google Shape;227;p24"/>
          <p:cNvSpPr txBox="1"/>
          <p:nvPr/>
        </p:nvSpPr>
        <p:spPr>
          <a:xfrm>
            <a:off x="730005" y="2978135"/>
            <a:ext cx="3636600" cy="261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fr" sz="1100">
                <a:solidFill>
                  <a:schemeClr val="dk1"/>
                </a:solidFill>
                <a:latin typeface="Lato"/>
                <a:ea typeface="Lato"/>
                <a:cs typeface="Lato"/>
                <a:sym typeface="Lato"/>
              </a:rPr>
              <a:t>02    |</a:t>
            </a:r>
            <a:r>
              <a:rPr b="1" lang="fr" sz="1100">
                <a:solidFill>
                  <a:srgbClr val="CCCCCC"/>
                </a:solidFill>
                <a:latin typeface="Lato"/>
                <a:ea typeface="Lato"/>
                <a:cs typeface="Lato"/>
                <a:sym typeface="Lato"/>
              </a:rPr>
              <a:t> </a:t>
            </a:r>
            <a:r>
              <a:rPr lang="fr" sz="1100">
                <a:solidFill>
                  <a:srgbClr val="53C6A1"/>
                </a:solidFill>
                <a:latin typeface="Lato"/>
                <a:ea typeface="Lato"/>
                <a:cs typeface="Lato"/>
                <a:sym typeface="Lato"/>
              </a:rPr>
              <a:t> </a:t>
            </a:r>
            <a:r>
              <a:rPr lang="fr" sz="1100">
                <a:solidFill>
                  <a:srgbClr val="000000"/>
                </a:solidFill>
                <a:latin typeface="Lato"/>
                <a:ea typeface="Lato"/>
                <a:cs typeface="Lato"/>
                <a:sym typeface="Lato"/>
              </a:rPr>
              <a:t>  </a:t>
            </a:r>
            <a:r>
              <a:rPr lang="fr" sz="1100">
                <a:latin typeface="Lato"/>
                <a:ea typeface="Lato"/>
                <a:cs typeface="Lato"/>
                <a:sym typeface="Lato"/>
              </a:rPr>
              <a:t>Loi du 24 mars 2014 dite «Loi ALUR»</a:t>
            </a:r>
            <a:endParaRPr sz="1500"/>
          </a:p>
        </p:txBody>
      </p:sp>
      <p:sp>
        <p:nvSpPr>
          <p:cNvPr id="228" name="Google Shape;228;p24"/>
          <p:cNvSpPr txBox="1"/>
          <p:nvPr/>
        </p:nvSpPr>
        <p:spPr>
          <a:xfrm>
            <a:off x="734530" y="3330347"/>
            <a:ext cx="3636600" cy="261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fr" sz="1100">
                <a:solidFill>
                  <a:schemeClr val="dk1"/>
                </a:solidFill>
                <a:latin typeface="Lato"/>
                <a:ea typeface="Lato"/>
                <a:cs typeface="Lato"/>
                <a:sym typeface="Lato"/>
              </a:rPr>
              <a:t>03    |</a:t>
            </a:r>
            <a:r>
              <a:rPr b="1" lang="fr" sz="1100">
                <a:solidFill>
                  <a:srgbClr val="CCCCCC"/>
                </a:solidFill>
                <a:latin typeface="Lato"/>
                <a:ea typeface="Lato"/>
                <a:cs typeface="Lato"/>
                <a:sym typeface="Lato"/>
              </a:rPr>
              <a:t> </a:t>
            </a:r>
            <a:r>
              <a:rPr lang="fr" sz="1100">
                <a:solidFill>
                  <a:srgbClr val="000000"/>
                </a:solidFill>
                <a:latin typeface="Lato"/>
                <a:ea typeface="Lato"/>
                <a:cs typeface="Lato"/>
                <a:sym typeface="Lato"/>
              </a:rPr>
              <a:t>   </a:t>
            </a:r>
            <a:r>
              <a:rPr lang="fr" sz="1100">
                <a:latin typeface="Lato"/>
                <a:ea typeface="Lato"/>
                <a:cs typeface="Lato"/>
                <a:sym typeface="Lato"/>
              </a:rPr>
              <a:t>Loi du 22 août 2021 portant « lutte contre le dérèglement climatique et renforcement de la résilience face à ses effets » dite «loi Climat et Résilience» </a:t>
            </a:r>
            <a:endParaRPr sz="1500"/>
          </a:p>
        </p:txBody>
      </p:sp>
      <p:pic>
        <p:nvPicPr>
          <p:cNvPr id="229" name="Google Shape;229;p24"/>
          <p:cNvPicPr preferRelativeResize="0"/>
          <p:nvPr/>
        </p:nvPicPr>
        <p:blipFill rotWithShape="1">
          <a:blip r:embed="rId3">
            <a:alphaModFix/>
          </a:blip>
          <a:srcRect b="33064" l="0" r="0" t="27255"/>
          <a:stretch/>
        </p:blipFill>
        <p:spPr>
          <a:xfrm>
            <a:off x="5146750" y="1446775"/>
            <a:ext cx="3997250" cy="965733"/>
          </a:xfrm>
          <a:prstGeom prst="rect">
            <a:avLst/>
          </a:prstGeom>
          <a:noFill/>
          <a:ln>
            <a:noFill/>
          </a:ln>
        </p:spPr>
      </p:pic>
      <p:pic>
        <p:nvPicPr>
          <p:cNvPr id="230" name="Google Shape;230;p24"/>
          <p:cNvPicPr preferRelativeResize="0"/>
          <p:nvPr/>
        </p:nvPicPr>
        <p:blipFill rotWithShape="1">
          <a:blip r:embed="rId4">
            <a:alphaModFix/>
          </a:blip>
          <a:srcRect b="13334" l="0" r="0" t="29802"/>
          <a:stretch/>
        </p:blipFill>
        <p:spPr>
          <a:xfrm>
            <a:off x="5146750" y="2554775"/>
            <a:ext cx="3997250" cy="965725"/>
          </a:xfrm>
          <a:prstGeom prst="rect">
            <a:avLst/>
          </a:prstGeom>
          <a:noFill/>
          <a:ln>
            <a:noFill/>
          </a:ln>
        </p:spPr>
      </p:pic>
      <p:pic>
        <p:nvPicPr>
          <p:cNvPr id="231" name="Google Shape;231;p24"/>
          <p:cNvPicPr preferRelativeResize="0"/>
          <p:nvPr/>
        </p:nvPicPr>
        <p:blipFill rotWithShape="1">
          <a:blip r:embed="rId5">
            <a:alphaModFix/>
          </a:blip>
          <a:srcRect b="30868" l="0" r="0" t="25382"/>
          <a:stretch/>
        </p:blipFill>
        <p:spPr>
          <a:xfrm>
            <a:off x="5146769" y="3662771"/>
            <a:ext cx="3997206" cy="965725"/>
          </a:xfrm>
          <a:prstGeom prst="rect">
            <a:avLst/>
          </a:prstGeom>
          <a:noFill/>
          <a:ln>
            <a:noFill/>
          </a:ln>
        </p:spPr>
      </p:pic>
      <p:sp>
        <p:nvSpPr>
          <p:cNvPr id="232" name="Google Shape;232;p24"/>
          <p:cNvSpPr txBox="1"/>
          <p:nvPr/>
        </p:nvSpPr>
        <p:spPr>
          <a:xfrm>
            <a:off x="730005" y="4068797"/>
            <a:ext cx="3636600" cy="261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fr" sz="1100">
                <a:solidFill>
                  <a:schemeClr val="dk1"/>
                </a:solidFill>
                <a:latin typeface="Lato"/>
                <a:ea typeface="Lato"/>
                <a:cs typeface="Lato"/>
                <a:sym typeface="Lato"/>
              </a:rPr>
              <a:t>04    | </a:t>
            </a:r>
            <a:r>
              <a:rPr lang="fr" sz="1100">
                <a:solidFill>
                  <a:srgbClr val="53C6A1"/>
                </a:solidFill>
                <a:latin typeface="Lato"/>
                <a:ea typeface="Lato"/>
                <a:cs typeface="Lato"/>
                <a:sym typeface="Lato"/>
              </a:rPr>
              <a:t>   </a:t>
            </a:r>
            <a:r>
              <a:rPr lang="fr" sz="1100">
                <a:latin typeface="Lato"/>
                <a:ea typeface="Lato"/>
                <a:cs typeface="Lato"/>
                <a:sym typeface="Lato"/>
              </a:rPr>
              <a:t>Loi d'accélération de la production des énergies renouvelables du 10 mars 2023.</a:t>
            </a:r>
            <a:endParaRPr sz="1100">
              <a:latin typeface="Lato"/>
              <a:ea typeface="Lato"/>
              <a:cs typeface="Lato"/>
              <a:sym typeface="Lato"/>
            </a:endParaRPr>
          </a:p>
          <a:p>
            <a:pPr indent="0" lvl="0" marL="0" rtl="0" algn="l">
              <a:lnSpc>
                <a:spcPct val="115000"/>
              </a:lnSpc>
              <a:spcBef>
                <a:spcPts val="1600"/>
              </a:spcBef>
              <a:spcAft>
                <a:spcPts val="1600"/>
              </a:spcAft>
              <a:buNone/>
            </a:pPr>
            <a:r>
              <a:t/>
            </a:r>
            <a:endParaRPr sz="1100">
              <a:latin typeface="Lato"/>
              <a:ea typeface="Lato"/>
              <a:cs typeface="Lato"/>
              <a:sym typeface="La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25"/>
          <p:cNvSpPr txBox="1"/>
          <p:nvPr>
            <p:ph type="title"/>
          </p:nvPr>
        </p:nvSpPr>
        <p:spPr>
          <a:xfrm>
            <a:off x="730000" y="1318650"/>
            <a:ext cx="3636600" cy="57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Des politiques à articuler</a:t>
            </a:r>
            <a:endParaRPr/>
          </a:p>
        </p:txBody>
      </p:sp>
      <p:sp>
        <p:nvSpPr>
          <p:cNvPr id="238" name="Google Shape;238;p25"/>
          <p:cNvSpPr txBox="1"/>
          <p:nvPr/>
        </p:nvSpPr>
        <p:spPr>
          <a:xfrm>
            <a:off x="734530" y="2293472"/>
            <a:ext cx="3636600" cy="261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fr" sz="1100">
                <a:solidFill>
                  <a:schemeClr val="dk1"/>
                </a:solidFill>
                <a:latin typeface="Lato"/>
                <a:ea typeface="Lato"/>
                <a:cs typeface="Lato"/>
                <a:sym typeface="Lato"/>
              </a:rPr>
              <a:t>01    | </a:t>
            </a:r>
            <a:r>
              <a:rPr lang="fr" sz="1100">
                <a:solidFill>
                  <a:srgbClr val="000000"/>
                </a:solidFill>
                <a:latin typeface="Lato"/>
                <a:ea typeface="Lato"/>
                <a:cs typeface="Lato"/>
                <a:sym typeface="Lato"/>
              </a:rPr>
              <a:t>   </a:t>
            </a:r>
            <a:r>
              <a:rPr lang="fr" sz="1100">
                <a:latin typeface="Lato"/>
                <a:ea typeface="Lato"/>
                <a:cs typeface="Lato"/>
                <a:sym typeface="Lato"/>
              </a:rPr>
              <a:t>SRADDET, Schéma Régional d’Aménagement, de Développement Durable et d'Égalité des Territoires</a:t>
            </a:r>
            <a:endParaRPr sz="1100"/>
          </a:p>
        </p:txBody>
      </p:sp>
      <p:sp>
        <p:nvSpPr>
          <p:cNvPr id="239" name="Google Shape;239;p25"/>
          <p:cNvSpPr txBox="1"/>
          <p:nvPr/>
        </p:nvSpPr>
        <p:spPr>
          <a:xfrm>
            <a:off x="730005" y="2752210"/>
            <a:ext cx="3636600" cy="261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fr" sz="1100">
                <a:solidFill>
                  <a:schemeClr val="dk1"/>
                </a:solidFill>
                <a:latin typeface="Lato"/>
                <a:ea typeface="Lato"/>
                <a:cs typeface="Lato"/>
                <a:sym typeface="Lato"/>
              </a:rPr>
              <a:t>02    |</a:t>
            </a:r>
            <a:r>
              <a:rPr b="1" lang="fr" sz="1100">
                <a:solidFill>
                  <a:srgbClr val="CCCCCC"/>
                </a:solidFill>
                <a:latin typeface="Lato"/>
                <a:ea typeface="Lato"/>
                <a:cs typeface="Lato"/>
                <a:sym typeface="Lato"/>
              </a:rPr>
              <a:t> </a:t>
            </a:r>
            <a:r>
              <a:rPr lang="fr" sz="1100">
                <a:solidFill>
                  <a:srgbClr val="53C6A1"/>
                </a:solidFill>
                <a:latin typeface="Lato"/>
                <a:ea typeface="Lato"/>
                <a:cs typeface="Lato"/>
                <a:sym typeface="Lato"/>
              </a:rPr>
              <a:t> </a:t>
            </a:r>
            <a:r>
              <a:rPr lang="fr" sz="1100">
                <a:solidFill>
                  <a:srgbClr val="000000"/>
                </a:solidFill>
                <a:latin typeface="Lato"/>
                <a:ea typeface="Lato"/>
                <a:cs typeface="Lato"/>
                <a:sym typeface="Lato"/>
              </a:rPr>
              <a:t>  </a:t>
            </a:r>
            <a:r>
              <a:rPr lang="fr" sz="1100">
                <a:latin typeface="Lato"/>
                <a:ea typeface="Lato"/>
                <a:cs typeface="Lato"/>
                <a:sym typeface="Lato"/>
              </a:rPr>
              <a:t>Pacte de Développement Territorial pour la Nièvre</a:t>
            </a:r>
            <a:endParaRPr sz="1500"/>
          </a:p>
        </p:txBody>
      </p:sp>
      <p:sp>
        <p:nvSpPr>
          <p:cNvPr id="240" name="Google Shape;240;p25"/>
          <p:cNvSpPr txBox="1"/>
          <p:nvPr/>
        </p:nvSpPr>
        <p:spPr>
          <a:xfrm>
            <a:off x="730005" y="3138185"/>
            <a:ext cx="3636600" cy="261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fr" sz="1100">
                <a:solidFill>
                  <a:schemeClr val="dk1"/>
                </a:solidFill>
                <a:latin typeface="Lato"/>
                <a:ea typeface="Lato"/>
                <a:cs typeface="Lato"/>
                <a:sym typeface="Lato"/>
              </a:rPr>
              <a:t>03    |</a:t>
            </a:r>
            <a:r>
              <a:rPr b="1" lang="fr" sz="1100">
                <a:solidFill>
                  <a:srgbClr val="CCCCCC"/>
                </a:solidFill>
                <a:latin typeface="Lato"/>
                <a:ea typeface="Lato"/>
                <a:cs typeface="Lato"/>
                <a:sym typeface="Lato"/>
              </a:rPr>
              <a:t> </a:t>
            </a:r>
            <a:r>
              <a:rPr lang="fr" sz="1100">
                <a:solidFill>
                  <a:srgbClr val="000000"/>
                </a:solidFill>
                <a:latin typeface="Lato"/>
                <a:ea typeface="Lato"/>
                <a:cs typeface="Lato"/>
                <a:sym typeface="Lato"/>
              </a:rPr>
              <a:t>   </a:t>
            </a:r>
            <a:r>
              <a:rPr lang="fr" sz="1100">
                <a:latin typeface="Lato"/>
                <a:ea typeface="Lato"/>
                <a:cs typeface="Lato"/>
                <a:sym typeface="Lato"/>
              </a:rPr>
              <a:t>Schéma de Cohérence Territoriale du Grand Nevers</a:t>
            </a:r>
            <a:endParaRPr sz="1500"/>
          </a:p>
        </p:txBody>
      </p:sp>
      <p:sp>
        <p:nvSpPr>
          <p:cNvPr id="241" name="Google Shape;241;p25"/>
          <p:cNvSpPr txBox="1"/>
          <p:nvPr/>
        </p:nvSpPr>
        <p:spPr>
          <a:xfrm>
            <a:off x="734525" y="3560549"/>
            <a:ext cx="3636600" cy="261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fr" sz="1100">
                <a:solidFill>
                  <a:schemeClr val="dk1"/>
                </a:solidFill>
                <a:latin typeface="Lato"/>
                <a:ea typeface="Lato"/>
                <a:cs typeface="Lato"/>
                <a:sym typeface="Lato"/>
              </a:rPr>
              <a:t>04    |</a:t>
            </a:r>
            <a:r>
              <a:rPr b="1" lang="fr" sz="1100">
                <a:solidFill>
                  <a:srgbClr val="000000"/>
                </a:solidFill>
                <a:latin typeface="Lato"/>
                <a:ea typeface="Lato"/>
                <a:cs typeface="Lato"/>
                <a:sym typeface="Lato"/>
              </a:rPr>
              <a:t> </a:t>
            </a:r>
            <a:r>
              <a:rPr lang="fr" sz="1100">
                <a:solidFill>
                  <a:srgbClr val="000000"/>
                </a:solidFill>
                <a:latin typeface="Lato"/>
                <a:ea typeface="Lato"/>
                <a:cs typeface="Lato"/>
                <a:sym typeface="Lato"/>
              </a:rPr>
              <a:t>   </a:t>
            </a:r>
            <a:r>
              <a:rPr lang="fr" sz="1100">
                <a:latin typeface="Lato"/>
                <a:ea typeface="Lato"/>
                <a:cs typeface="Lato"/>
                <a:sym typeface="Lato"/>
              </a:rPr>
              <a:t>Plan Local d’Urbanisme</a:t>
            </a:r>
            <a:endParaRPr sz="1100">
              <a:solidFill>
                <a:srgbClr val="000000"/>
              </a:solidFill>
              <a:latin typeface="Lato"/>
              <a:ea typeface="Lato"/>
              <a:cs typeface="Lato"/>
              <a:sym typeface="Lato"/>
            </a:endParaRPr>
          </a:p>
        </p:txBody>
      </p:sp>
      <p:sp>
        <p:nvSpPr>
          <p:cNvPr id="242" name="Google Shape;242;p25"/>
          <p:cNvSpPr txBox="1"/>
          <p:nvPr/>
        </p:nvSpPr>
        <p:spPr>
          <a:xfrm>
            <a:off x="734530" y="3842047"/>
            <a:ext cx="3636600" cy="261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fr" sz="1100">
                <a:solidFill>
                  <a:schemeClr val="dk1"/>
                </a:solidFill>
                <a:latin typeface="Lato"/>
                <a:ea typeface="Lato"/>
                <a:cs typeface="Lato"/>
                <a:sym typeface="Lato"/>
              </a:rPr>
              <a:t>05    | </a:t>
            </a:r>
            <a:r>
              <a:rPr lang="fr" sz="1100">
                <a:solidFill>
                  <a:srgbClr val="53C6A1"/>
                </a:solidFill>
                <a:latin typeface="Lato"/>
                <a:ea typeface="Lato"/>
                <a:cs typeface="Lato"/>
                <a:sym typeface="Lato"/>
              </a:rPr>
              <a:t>   </a:t>
            </a:r>
            <a:r>
              <a:rPr lang="fr" sz="1100">
                <a:latin typeface="Lato"/>
                <a:ea typeface="Lato"/>
                <a:cs typeface="Lato"/>
                <a:sym typeface="Lato"/>
              </a:rPr>
              <a:t>Règlement du site patrimonial remarquable</a:t>
            </a:r>
            <a:endParaRPr sz="1500"/>
          </a:p>
        </p:txBody>
      </p:sp>
      <p:pic>
        <p:nvPicPr>
          <p:cNvPr id="243" name="Google Shape;243;p25"/>
          <p:cNvPicPr preferRelativeResize="0"/>
          <p:nvPr/>
        </p:nvPicPr>
        <p:blipFill rotWithShape="1">
          <a:blip r:embed="rId3">
            <a:alphaModFix/>
          </a:blip>
          <a:srcRect b="33064" l="0" r="0" t="27255"/>
          <a:stretch/>
        </p:blipFill>
        <p:spPr>
          <a:xfrm>
            <a:off x="5146750" y="1446775"/>
            <a:ext cx="3997250" cy="965733"/>
          </a:xfrm>
          <a:prstGeom prst="rect">
            <a:avLst/>
          </a:prstGeom>
          <a:noFill/>
          <a:ln>
            <a:noFill/>
          </a:ln>
        </p:spPr>
      </p:pic>
      <p:pic>
        <p:nvPicPr>
          <p:cNvPr id="244" name="Google Shape;244;p25"/>
          <p:cNvPicPr preferRelativeResize="0"/>
          <p:nvPr/>
        </p:nvPicPr>
        <p:blipFill rotWithShape="1">
          <a:blip r:embed="rId4">
            <a:alphaModFix/>
          </a:blip>
          <a:srcRect b="13334" l="0" r="0" t="29802"/>
          <a:stretch/>
        </p:blipFill>
        <p:spPr>
          <a:xfrm>
            <a:off x="5146750" y="2554775"/>
            <a:ext cx="3997250" cy="965725"/>
          </a:xfrm>
          <a:prstGeom prst="rect">
            <a:avLst/>
          </a:prstGeom>
          <a:noFill/>
          <a:ln>
            <a:noFill/>
          </a:ln>
        </p:spPr>
      </p:pic>
      <p:pic>
        <p:nvPicPr>
          <p:cNvPr id="245" name="Google Shape;245;p25"/>
          <p:cNvPicPr preferRelativeResize="0"/>
          <p:nvPr/>
        </p:nvPicPr>
        <p:blipFill rotWithShape="1">
          <a:blip r:embed="rId5">
            <a:alphaModFix/>
          </a:blip>
          <a:srcRect b="30868" l="0" r="0" t="25382"/>
          <a:stretch/>
        </p:blipFill>
        <p:spPr>
          <a:xfrm>
            <a:off x="5146769" y="3662771"/>
            <a:ext cx="3997206" cy="965725"/>
          </a:xfrm>
          <a:prstGeom prst="rect">
            <a:avLst/>
          </a:prstGeom>
          <a:noFill/>
          <a:ln>
            <a:noFill/>
          </a:ln>
        </p:spPr>
      </p:pic>
      <p:sp>
        <p:nvSpPr>
          <p:cNvPr id="246" name="Google Shape;246;p25"/>
          <p:cNvSpPr txBox="1"/>
          <p:nvPr/>
        </p:nvSpPr>
        <p:spPr>
          <a:xfrm>
            <a:off x="730005" y="4104622"/>
            <a:ext cx="3636600" cy="261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fr" sz="1100">
                <a:solidFill>
                  <a:schemeClr val="dk1"/>
                </a:solidFill>
                <a:latin typeface="Lato"/>
                <a:ea typeface="Lato"/>
                <a:cs typeface="Lato"/>
                <a:sym typeface="Lato"/>
              </a:rPr>
              <a:t>06    | </a:t>
            </a:r>
            <a:r>
              <a:rPr lang="fr" sz="1100">
                <a:solidFill>
                  <a:srgbClr val="53C6A1"/>
                </a:solidFill>
                <a:latin typeface="Lato"/>
                <a:ea typeface="Lato"/>
                <a:cs typeface="Lato"/>
                <a:sym typeface="Lato"/>
              </a:rPr>
              <a:t>   </a:t>
            </a:r>
            <a:r>
              <a:rPr lang="fr" sz="1100">
                <a:latin typeface="Lato"/>
                <a:ea typeface="Lato"/>
                <a:cs typeface="Lato"/>
                <a:sym typeface="Lato"/>
              </a:rPr>
              <a:t>Plan de gestion UNESCO et zone tampon</a:t>
            </a:r>
            <a:endParaRPr sz="1500"/>
          </a:p>
        </p:txBody>
      </p:sp>
      <p:sp>
        <p:nvSpPr>
          <p:cNvPr id="247" name="Google Shape;247;p25"/>
          <p:cNvSpPr txBox="1"/>
          <p:nvPr/>
        </p:nvSpPr>
        <p:spPr>
          <a:xfrm>
            <a:off x="730005" y="4367197"/>
            <a:ext cx="3636600" cy="261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fr" sz="1100">
                <a:solidFill>
                  <a:schemeClr val="dk1"/>
                </a:solidFill>
                <a:latin typeface="Lato"/>
                <a:ea typeface="Lato"/>
                <a:cs typeface="Lato"/>
                <a:sym typeface="Lato"/>
              </a:rPr>
              <a:t>07    | </a:t>
            </a:r>
            <a:r>
              <a:rPr lang="fr" sz="1100">
                <a:solidFill>
                  <a:srgbClr val="53C6A1"/>
                </a:solidFill>
                <a:latin typeface="Lato"/>
                <a:ea typeface="Lato"/>
                <a:cs typeface="Lato"/>
                <a:sym typeface="Lato"/>
              </a:rPr>
              <a:t>   </a:t>
            </a:r>
            <a:r>
              <a:rPr lang="fr" sz="1100">
                <a:latin typeface="Lato"/>
                <a:ea typeface="Lato"/>
                <a:cs typeface="Lato"/>
                <a:sym typeface="Lato"/>
              </a:rPr>
              <a:t>Plan de gestion de la réserve naturelle nationale</a:t>
            </a:r>
            <a:endParaRPr sz="15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26"/>
          <p:cNvSpPr txBox="1"/>
          <p:nvPr>
            <p:ph type="title"/>
          </p:nvPr>
        </p:nvSpPr>
        <p:spPr>
          <a:xfrm>
            <a:off x="730000" y="1318650"/>
            <a:ext cx="3636600" cy="57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Des contrats à intégrer</a:t>
            </a:r>
            <a:endParaRPr/>
          </a:p>
        </p:txBody>
      </p:sp>
      <p:sp>
        <p:nvSpPr>
          <p:cNvPr id="253" name="Google Shape;253;p26"/>
          <p:cNvSpPr txBox="1"/>
          <p:nvPr/>
        </p:nvSpPr>
        <p:spPr>
          <a:xfrm>
            <a:off x="734530" y="2293472"/>
            <a:ext cx="3636600" cy="261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fr" sz="1100">
                <a:solidFill>
                  <a:schemeClr val="dk1"/>
                </a:solidFill>
                <a:latin typeface="Lato"/>
                <a:ea typeface="Lato"/>
                <a:cs typeface="Lato"/>
                <a:sym typeface="Lato"/>
              </a:rPr>
              <a:t>01    | </a:t>
            </a:r>
            <a:r>
              <a:rPr lang="fr" sz="1100">
                <a:solidFill>
                  <a:srgbClr val="000000"/>
                </a:solidFill>
                <a:latin typeface="Lato"/>
                <a:ea typeface="Lato"/>
                <a:cs typeface="Lato"/>
                <a:sym typeface="Lato"/>
              </a:rPr>
              <a:t>   </a:t>
            </a:r>
            <a:r>
              <a:rPr lang="fr" sz="1100">
                <a:latin typeface="Lato"/>
                <a:ea typeface="Lato"/>
                <a:cs typeface="Lato"/>
                <a:sym typeface="Lato"/>
              </a:rPr>
              <a:t>Contrats territoriaux du Pôle d’Equilibre Territorial et Rural (PETR) dont le Contrat LEADER</a:t>
            </a:r>
            <a:endParaRPr sz="1100"/>
          </a:p>
        </p:txBody>
      </p:sp>
      <p:sp>
        <p:nvSpPr>
          <p:cNvPr id="254" name="Google Shape;254;p26"/>
          <p:cNvSpPr txBox="1"/>
          <p:nvPr/>
        </p:nvSpPr>
        <p:spPr>
          <a:xfrm>
            <a:off x="730005" y="2752210"/>
            <a:ext cx="3636600" cy="261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fr" sz="1100">
                <a:solidFill>
                  <a:schemeClr val="dk1"/>
                </a:solidFill>
                <a:latin typeface="Lato"/>
                <a:ea typeface="Lato"/>
                <a:cs typeface="Lato"/>
                <a:sym typeface="Lato"/>
              </a:rPr>
              <a:t>02    |</a:t>
            </a:r>
            <a:r>
              <a:rPr b="1" lang="fr" sz="1100">
                <a:solidFill>
                  <a:srgbClr val="CCCCCC"/>
                </a:solidFill>
                <a:latin typeface="Lato"/>
                <a:ea typeface="Lato"/>
                <a:cs typeface="Lato"/>
                <a:sym typeface="Lato"/>
              </a:rPr>
              <a:t> </a:t>
            </a:r>
            <a:r>
              <a:rPr lang="fr" sz="1100">
                <a:solidFill>
                  <a:srgbClr val="53C6A1"/>
                </a:solidFill>
                <a:latin typeface="Lato"/>
                <a:ea typeface="Lato"/>
                <a:cs typeface="Lato"/>
                <a:sym typeface="Lato"/>
              </a:rPr>
              <a:t> </a:t>
            </a:r>
            <a:r>
              <a:rPr lang="fr" sz="1100">
                <a:solidFill>
                  <a:srgbClr val="000000"/>
                </a:solidFill>
                <a:latin typeface="Lato"/>
                <a:ea typeface="Lato"/>
                <a:cs typeface="Lato"/>
                <a:sym typeface="Lato"/>
              </a:rPr>
              <a:t>  </a:t>
            </a:r>
            <a:r>
              <a:rPr lang="fr" sz="1100">
                <a:latin typeface="Lato"/>
                <a:ea typeface="Lato"/>
                <a:cs typeface="Lato"/>
                <a:sym typeface="Lato"/>
              </a:rPr>
              <a:t>Contrat de Relance et de Transition Energétique (CRTE)</a:t>
            </a:r>
            <a:endParaRPr sz="1100"/>
          </a:p>
        </p:txBody>
      </p:sp>
      <p:sp>
        <p:nvSpPr>
          <p:cNvPr id="255" name="Google Shape;255;p26"/>
          <p:cNvSpPr txBox="1"/>
          <p:nvPr/>
        </p:nvSpPr>
        <p:spPr>
          <a:xfrm>
            <a:off x="730005" y="3230135"/>
            <a:ext cx="3636600" cy="261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fr" sz="1100">
                <a:solidFill>
                  <a:schemeClr val="dk1"/>
                </a:solidFill>
                <a:latin typeface="Lato"/>
                <a:ea typeface="Lato"/>
                <a:cs typeface="Lato"/>
                <a:sym typeface="Lato"/>
              </a:rPr>
              <a:t>03    |</a:t>
            </a:r>
            <a:r>
              <a:rPr b="1" lang="fr" sz="1100">
                <a:solidFill>
                  <a:srgbClr val="CCCCCC"/>
                </a:solidFill>
                <a:latin typeface="Lato"/>
                <a:ea typeface="Lato"/>
                <a:cs typeface="Lato"/>
                <a:sym typeface="Lato"/>
              </a:rPr>
              <a:t> </a:t>
            </a:r>
            <a:r>
              <a:rPr lang="fr" sz="1100">
                <a:solidFill>
                  <a:srgbClr val="000000"/>
                </a:solidFill>
                <a:latin typeface="Lato"/>
                <a:ea typeface="Lato"/>
                <a:cs typeface="Lato"/>
                <a:sym typeface="Lato"/>
              </a:rPr>
              <a:t>   </a:t>
            </a:r>
            <a:r>
              <a:rPr lang="fr" sz="1100">
                <a:latin typeface="Lato"/>
                <a:ea typeface="Lato"/>
                <a:cs typeface="Lato"/>
                <a:sym typeface="Lato"/>
              </a:rPr>
              <a:t>Contrats Centralités Rurales en Région</a:t>
            </a:r>
            <a:endParaRPr sz="1100"/>
          </a:p>
        </p:txBody>
      </p:sp>
      <p:sp>
        <p:nvSpPr>
          <p:cNvPr id="256" name="Google Shape;256;p26"/>
          <p:cNvSpPr txBox="1"/>
          <p:nvPr/>
        </p:nvSpPr>
        <p:spPr>
          <a:xfrm>
            <a:off x="734525" y="3588187"/>
            <a:ext cx="3636600" cy="261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fr" sz="1100">
                <a:solidFill>
                  <a:schemeClr val="dk1"/>
                </a:solidFill>
                <a:latin typeface="Lato"/>
                <a:ea typeface="Lato"/>
                <a:cs typeface="Lato"/>
                <a:sym typeface="Lato"/>
              </a:rPr>
              <a:t>04    |</a:t>
            </a:r>
            <a:r>
              <a:rPr b="1" lang="fr" sz="1100">
                <a:solidFill>
                  <a:srgbClr val="000000"/>
                </a:solidFill>
                <a:latin typeface="Lato"/>
                <a:ea typeface="Lato"/>
                <a:cs typeface="Lato"/>
                <a:sym typeface="Lato"/>
              </a:rPr>
              <a:t> </a:t>
            </a:r>
            <a:r>
              <a:rPr lang="fr" sz="1100">
                <a:solidFill>
                  <a:srgbClr val="000000"/>
                </a:solidFill>
                <a:latin typeface="Lato"/>
                <a:ea typeface="Lato"/>
                <a:cs typeface="Lato"/>
                <a:sym typeface="Lato"/>
              </a:rPr>
              <a:t>   </a:t>
            </a:r>
            <a:r>
              <a:rPr lang="fr" sz="1100">
                <a:latin typeface="Lato"/>
                <a:ea typeface="Lato"/>
                <a:cs typeface="Lato"/>
                <a:sym typeface="Lato"/>
              </a:rPr>
              <a:t>Plan Climat Air Energie Territorial (PCAET)</a:t>
            </a:r>
            <a:endParaRPr sz="1100">
              <a:solidFill>
                <a:srgbClr val="000000"/>
              </a:solidFill>
              <a:latin typeface="Lato"/>
              <a:ea typeface="Lato"/>
              <a:cs typeface="Lato"/>
              <a:sym typeface="Lato"/>
            </a:endParaRPr>
          </a:p>
        </p:txBody>
      </p:sp>
      <p:sp>
        <p:nvSpPr>
          <p:cNvPr id="257" name="Google Shape;257;p26"/>
          <p:cNvSpPr txBox="1"/>
          <p:nvPr/>
        </p:nvSpPr>
        <p:spPr>
          <a:xfrm>
            <a:off x="730005" y="3946222"/>
            <a:ext cx="3636600" cy="261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fr" sz="1100">
                <a:solidFill>
                  <a:schemeClr val="dk1"/>
                </a:solidFill>
                <a:latin typeface="Lato"/>
                <a:ea typeface="Lato"/>
                <a:cs typeface="Lato"/>
                <a:sym typeface="Lato"/>
              </a:rPr>
              <a:t>05    | </a:t>
            </a:r>
            <a:r>
              <a:rPr lang="fr" sz="1100">
                <a:solidFill>
                  <a:srgbClr val="53C6A1"/>
                </a:solidFill>
                <a:latin typeface="Lato"/>
                <a:ea typeface="Lato"/>
                <a:cs typeface="Lato"/>
                <a:sym typeface="Lato"/>
              </a:rPr>
              <a:t>   </a:t>
            </a:r>
            <a:r>
              <a:rPr lang="fr" sz="1100">
                <a:latin typeface="Lato"/>
                <a:ea typeface="Lato"/>
                <a:cs typeface="Lato"/>
                <a:sym typeface="Lato"/>
              </a:rPr>
              <a:t>Territoires d’Industrie</a:t>
            </a:r>
            <a:endParaRPr sz="1100"/>
          </a:p>
        </p:txBody>
      </p:sp>
      <p:pic>
        <p:nvPicPr>
          <p:cNvPr id="258" name="Google Shape;258;p26"/>
          <p:cNvPicPr preferRelativeResize="0"/>
          <p:nvPr/>
        </p:nvPicPr>
        <p:blipFill rotWithShape="1">
          <a:blip r:embed="rId3">
            <a:alphaModFix/>
          </a:blip>
          <a:srcRect b="33064" l="0" r="0" t="27255"/>
          <a:stretch/>
        </p:blipFill>
        <p:spPr>
          <a:xfrm>
            <a:off x="5146750" y="1446775"/>
            <a:ext cx="3997250" cy="965733"/>
          </a:xfrm>
          <a:prstGeom prst="rect">
            <a:avLst/>
          </a:prstGeom>
          <a:noFill/>
          <a:ln>
            <a:noFill/>
          </a:ln>
        </p:spPr>
      </p:pic>
      <p:pic>
        <p:nvPicPr>
          <p:cNvPr id="259" name="Google Shape;259;p26"/>
          <p:cNvPicPr preferRelativeResize="0"/>
          <p:nvPr/>
        </p:nvPicPr>
        <p:blipFill rotWithShape="1">
          <a:blip r:embed="rId4">
            <a:alphaModFix/>
          </a:blip>
          <a:srcRect b="13334" l="0" r="0" t="29802"/>
          <a:stretch/>
        </p:blipFill>
        <p:spPr>
          <a:xfrm>
            <a:off x="5146750" y="2554775"/>
            <a:ext cx="3997250" cy="965725"/>
          </a:xfrm>
          <a:prstGeom prst="rect">
            <a:avLst/>
          </a:prstGeom>
          <a:noFill/>
          <a:ln>
            <a:noFill/>
          </a:ln>
        </p:spPr>
      </p:pic>
      <p:pic>
        <p:nvPicPr>
          <p:cNvPr id="260" name="Google Shape;260;p26"/>
          <p:cNvPicPr preferRelativeResize="0"/>
          <p:nvPr/>
        </p:nvPicPr>
        <p:blipFill rotWithShape="1">
          <a:blip r:embed="rId5">
            <a:alphaModFix/>
          </a:blip>
          <a:srcRect b="30868" l="0" r="0" t="25382"/>
          <a:stretch/>
        </p:blipFill>
        <p:spPr>
          <a:xfrm>
            <a:off x="5146769" y="3662771"/>
            <a:ext cx="3997206" cy="9657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